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86" r:id="rId4"/>
    <p:sldId id="287" r:id="rId5"/>
    <p:sldId id="288" r:id="rId6"/>
    <p:sldId id="357" r:id="rId7"/>
    <p:sldId id="289" r:id="rId8"/>
    <p:sldId id="290" r:id="rId9"/>
    <p:sldId id="312" r:id="rId10"/>
    <p:sldId id="311" r:id="rId11"/>
    <p:sldId id="291" r:id="rId12"/>
    <p:sldId id="359" r:id="rId13"/>
    <p:sldId id="313" r:id="rId14"/>
    <p:sldId id="315" r:id="rId15"/>
    <p:sldId id="314" r:id="rId16"/>
    <p:sldId id="294" r:id="rId17"/>
    <p:sldId id="295" r:id="rId18"/>
    <p:sldId id="296" r:id="rId19"/>
    <p:sldId id="297" r:id="rId20"/>
    <p:sldId id="316" r:id="rId21"/>
    <p:sldId id="298" r:id="rId22"/>
    <p:sldId id="299" r:id="rId23"/>
    <p:sldId id="300" r:id="rId24"/>
    <p:sldId id="318" r:id="rId25"/>
    <p:sldId id="317" r:id="rId26"/>
    <p:sldId id="301" r:id="rId27"/>
    <p:sldId id="302" r:id="rId28"/>
    <p:sldId id="303" r:id="rId29"/>
    <p:sldId id="304" r:id="rId30"/>
    <p:sldId id="305" r:id="rId31"/>
    <p:sldId id="360"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15" d="100"/>
          <a:sy n="115"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ACA7DD13-209F-4854-8535-BCF231ADFA6C}"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A7DD13-209F-4854-8535-BCF231ADFA6C}"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B072C7-05FA-4CCD-87A1-6DC851F6FE5D}" type="datetimeFigureOut">
              <a:rPr lang="el-GR" smtClean="0"/>
              <a:pPr/>
              <a:t>3/9/2015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ACA7DD13-209F-4854-8535-BCF231ADFA6C}"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B072C7-05FA-4CCD-87A1-6DC851F6FE5D}" type="datetimeFigureOut">
              <a:rPr lang="el-GR" smtClean="0"/>
              <a:pPr/>
              <a:t>3/9/2015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A7DD13-209F-4854-8535-BCF231ADFA6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14348" y="3143248"/>
            <a:ext cx="7572428" cy="1214446"/>
          </a:xfrm>
        </p:spPr>
        <p:txBody>
          <a:bodyPr>
            <a:normAutofit lnSpcReduction="10000"/>
          </a:bodyPr>
          <a:lstStyle/>
          <a:p>
            <a:r>
              <a:rPr lang="el-GR" altLang="el-GR" i="1" dirty="0" smtClean="0"/>
              <a:t>Παραδοτέο έργο: Προσαρμογή υλικού για τη διδασκαλία, εκμάθηση, πιστοποίηση της ελληνικής σε άτομα με αναπηρίες</a:t>
            </a:r>
          </a:p>
          <a:p>
            <a:endParaRPr lang="el-GR" altLang="el-GR" i="1" dirty="0" smtClean="0"/>
          </a:p>
          <a:p>
            <a:endParaRPr lang="el-GR" altLang="el-GR" dirty="0" smtClean="0"/>
          </a:p>
          <a:p>
            <a:endParaRPr lang="el-GR" dirty="0"/>
          </a:p>
        </p:txBody>
      </p:sp>
      <p:sp>
        <p:nvSpPr>
          <p:cNvPr id="2" name="1 - Τίτλος"/>
          <p:cNvSpPr>
            <a:spLocks noGrp="1"/>
          </p:cNvSpPr>
          <p:nvPr>
            <p:ph type="ctrTitle"/>
          </p:nvPr>
        </p:nvSpPr>
        <p:spPr>
          <a:xfrm>
            <a:off x="457200" y="1505930"/>
            <a:ext cx="8229600" cy="1423003"/>
          </a:xfrm>
        </p:spPr>
        <p:txBody>
          <a:bodyPr>
            <a:noAutofit/>
          </a:bodyPr>
          <a:lstStyle/>
          <a:p>
            <a:r>
              <a:rPr lang="el-GR" sz="3200" dirty="0" smtClean="0"/>
              <a:t>Πιστοποίηση Ελληνομάθειας: Υποστήριξη και ποιοτική ανάδειξη της διδασκαλίας/εκμάθησης της ελληνικής ως ξένης/δεύτερης γλώσσας</a:t>
            </a:r>
            <a:endParaRPr lang="el-GR" sz="3200" dirty="0"/>
          </a:p>
        </p:txBody>
      </p:sp>
      <p:pic>
        <p:nvPicPr>
          <p:cNvPr id="4" name="Εικόνα 2" descr="ΚΕΓ Logo GreenBlue"/>
          <p:cNvPicPr>
            <a:picLocks noChangeAspect="1" noChangeArrowheads="1"/>
          </p:cNvPicPr>
          <p:nvPr/>
        </p:nvPicPr>
        <p:blipFill>
          <a:blip r:embed="rId2" cstate="print"/>
          <a:srcRect/>
          <a:stretch>
            <a:fillRect/>
          </a:stretch>
        </p:blipFill>
        <p:spPr bwMode="auto">
          <a:xfrm>
            <a:off x="357158" y="142852"/>
            <a:ext cx="1498600" cy="1230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RVER2012\Kegglobal\ESPA Logos 2013\Greek Version\Full Color\Logo ΕΠΕΕΔΒΜ-2013.jpg"/>
          <p:cNvPicPr>
            <a:picLocks noChangeAspect="1" noChangeArrowheads="1"/>
          </p:cNvPicPr>
          <p:nvPr/>
        </p:nvPicPr>
        <p:blipFill>
          <a:blip r:embed="rId3" cstate="print"/>
          <a:srcRect/>
          <a:stretch>
            <a:fillRect/>
          </a:stretch>
        </p:blipFill>
        <p:spPr bwMode="auto">
          <a:xfrm>
            <a:off x="1928794" y="142852"/>
            <a:ext cx="5402263" cy="1231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2 - Υπότιτλος"/>
          <p:cNvSpPr txBox="1">
            <a:spLocks/>
          </p:cNvSpPr>
          <p:nvPr/>
        </p:nvSpPr>
        <p:spPr>
          <a:xfrm>
            <a:off x="857224" y="4857760"/>
            <a:ext cx="7500990" cy="1157294"/>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 Ορθογώνιο"/>
          <p:cNvSpPr/>
          <p:nvPr/>
        </p:nvSpPr>
        <p:spPr>
          <a:xfrm>
            <a:off x="357158" y="4572008"/>
            <a:ext cx="8501122" cy="1938992"/>
          </a:xfrm>
          <a:prstGeom prst="rect">
            <a:avLst/>
          </a:prstGeom>
        </p:spPr>
        <p:txBody>
          <a:bodyPr wrap="square">
            <a:spAutoFit/>
          </a:bodyPr>
          <a:lstStyle/>
          <a:p>
            <a:pPr>
              <a:defRPr/>
            </a:pPr>
            <a:r>
              <a:rPr lang="el-GR" altLang="el-GR" sz="2000" dirty="0">
                <a:solidFill>
                  <a:schemeClr val="accent4">
                    <a:lumMod val="75000"/>
                  </a:schemeClr>
                </a:solidFill>
              </a:rPr>
              <a:t>Επιστημονική συνεργάτιδα:</a:t>
            </a:r>
            <a:r>
              <a:rPr lang="en-US" altLang="el-GR" sz="2000" dirty="0">
                <a:solidFill>
                  <a:schemeClr val="accent4">
                    <a:lumMod val="75000"/>
                  </a:schemeClr>
                </a:solidFill>
              </a:rPr>
              <a:t> </a:t>
            </a:r>
            <a:r>
              <a:rPr lang="el-GR" altLang="el-GR" sz="2000" dirty="0" err="1" smtClean="0">
                <a:solidFill>
                  <a:schemeClr val="accent4">
                    <a:lumMod val="75000"/>
                  </a:schemeClr>
                </a:solidFill>
              </a:rPr>
              <a:t>Μπουμπούλη</a:t>
            </a:r>
            <a:r>
              <a:rPr lang="el-GR" altLang="el-GR" sz="2000" dirty="0" smtClean="0">
                <a:solidFill>
                  <a:schemeClr val="accent4">
                    <a:lumMod val="75000"/>
                  </a:schemeClr>
                </a:solidFill>
              </a:rPr>
              <a:t> Χριστίνα</a:t>
            </a:r>
            <a:endParaRPr lang="el-GR" altLang="el-GR" sz="2000" dirty="0">
              <a:solidFill>
                <a:schemeClr val="accent4">
                  <a:lumMod val="75000"/>
                </a:schemeClr>
              </a:solidFill>
            </a:endParaRPr>
          </a:p>
          <a:p>
            <a:pPr>
              <a:defRPr/>
            </a:pPr>
            <a:r>
              <a:rPr lang="el-GR" altLang="el-GR" sz="2000" dirty="0">
                <a:solidFill>
                  <a:schemeClr val="accent4">
                    <a:lumMod val="75000"/>
                  </a:schemeClr>
                </a:solidFill>
              </a:rPr>
              <a:t>Υπεύθυνες παραδοτέου: Άννα </a:t>
            </a:r>
            <a:r>
              <a:rPr lang="el-GR" altLang="el-GR" sz="2000" dirty="0" err="1">
                <a:solidFill>
                  <a:schemeClr val="accent4">
                    <a:lumMod val="75000"/>
                  </a:schemeClr>
                </a:solidFill>
              </a:rPr>
              <a:t>Κοκκινίδου</a:t>
            </a:r>
            <a:r>
              <a:rPr lang="el-GR" altLang="el-GR" sz="2000" dirty="0">
                <a:solidFill>
                  <a:schemeClr val="accent4">
                    <a:lumMod val="75000"/>
                  </a:schemeClr>
                </a:solidFill>
              </a:rPr>
              <a:t> &amp; Μαρία Δημητρακοπούλου</a:t>
            </a:r>
          </a:p>
          <a:p>
            <a:pPr>
              <a:defRPr/>
            </a:pPr>
            <a:endParaRPr lang="el-GR" altLang="el-GR" sz="2000" dirty="0" smtClean="0">
              <a:solidFill>
                <a:schemeClr val="accent4">
                  <a:lumMod val="75000"/>
                </a:schemeClr>
              </a:solidFill>
            </a:endParaRPr>
          </a:p>
          <a:p>
            <a:pPr>
              <a:defRPr/>
            </a:pPr>
            <a:r>
              <a:rPr lang="el-GR" altLang="el-GR" sz="2000" b="1" dirty="0" smtClean="0">
                <a:solidFill>
                  <a:schemeClr val="accent4">
                    <a:lumMod val="75000"/>
                  </a:schemeClr>
                </a:solidFill>
              </a:rPr>
              <a:t>Κοινό-στόχος: Άμεσα &amp; Έμμεσα Ενδιαφερόμενοι για τη διαχείριση σχολικής τάξης σε τάξεις συνεκπαίδευσης μαθητών με και χωρίς αναπηρία</a:t>
            </a:r>
            <a:endParaRPr lang="el-GR" altLang="el-GR" sz="20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285728"/>
            <a:ext cx="8929718" cy="6572272"/>
          </a:xfrm>
        </p:spPr>
        <p:txBody>
          <a:bodyPr>
            <a:noAutofit/>
          </a:bodyPr>
          <a:lstStyle/>
          <a:p>
            <a:pPr>
              <a:buNone/>
            </a:pPr>
            <a:r>
              <a:rPr lang="el-GR" sz="2200" dirty="0" smtClean="0"/>
              <a:t>3. </a:t>
            </a:r>
            <a:r>
              <a:rPr lang="el-GR" sz="2200" u="sng" dirty="0" smtClean="0"/>
              <a:t>Η χρήση ισότιμων και θετικών συμπεριφορών στη τάξη</a:t>
            </a:r>
          </a:p>
          <a:p>
            <a:pPr>
              <a:buNone/>
            </a:pPr>
            <a:endParaRPr lang="el-GR" sz="2200" dirty="0" smtClean="0"/>
          </a:p>
          <a:p>
            <a:pPr>
              <a:buFont typeface="Wingdings" pitchFamily="2" charset="2"/>
              <a:buChar char="Ø"/>
            </a:pPr>
            <a:r>
              <a:rPr lang="el-GR" sz="2200" dirty="0" smtClean="0"/>
              <a:t>Περιλαμβάνει:</a:t>
            </a:r>
          </a:p>
          <a:p>
            <a:pPr>
              <a:buFont typeface="Wingdings" pitchFamily="2" charset="2"/>
              <a:buChar char="Ø"/>
            </a:pPr>
            <a:endParaRPr lang="el-GR" sz="2200" dirty="0" smtClean="0"/>
          </a:p>
          <a:p>
            <a:pPr lvl="0"/>
            <a:r>
              <a:rPr lang="el-GR" sz="2200" dirty="0" smtClean="0"/>
              <a:t>τη βλεμματική επαφή με κάθε μαθητή. </a:t>
            </a:r>
          </a:p>
          <a:p>
            <a:pPr lvl="0"/>
            <a:r>
              <a:rPr lang="el-GR" sz="2200" dirty="0" smtClean="0"/>
              <a:t>τη σκόπιμη μετακίνηση και στάση κοντά σε κάθε μαθητή κατά τη διάρκεια του μαθήματος.</a:t>
            </a:r>
          </a:p>
          <a:p>
            <a:pPr lvl="0"/>
            <a:r>
              <a:rPr lang="el-GR" sz="2200" dirty="0" smtClean="0"/>
              <a:t>την απόδοση της κυριότητας των ιδεών στους μαθητές που τις εξέφρασαν. Για παράδειγμα, σε μία συζήτηση ο διδάσκων μπορεί να πει, «η Σωτηρία μόλις πρόσθεσε στην ιδέα της Κατερίνας λέγοντας ότι…».</a:t>
            </a:r>
          </a:p>
          <a:p>
            <a:pPr lvl="0"/>
            <a:r>
              <a:rPr lang="el-GR" sz="2200" dirty="0" smtClean="0"/>
              <a:t>την ενθάρρυνση όλων των μαθητών να συμμετέχουν στις συζητήσεις και αλληλεπιδράσεις της τάξης, ακόμη και εκείνων, οι οποίοι δεν συμμετέχουν συχνά.</a:t>
            </a:r>
          </a:p>
          <a:p>
            <a:pPr lvl="0"/>
            <a:r>
              <a:rPr lang="el-GR" sz="2200" dirty="0" smtClean="0"/>
              <a:t>την παροχή κατάλληλου χρόνου αναμονής προς όλους τους μαθητές για να απαντήσουν σε ερωτήσεις, ανεξάρτητα από την προηγούμενη επίδοσή τους ή την αντίληψη σχετικά με τις ικανότητές τους.</a:t>
            </a:r>
          </a:p>
          <a:p>
            <a:endParaRPr lang="el-GR"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929718" cy="1142984"/>
          </a:xfrm>
        </p:spPr>
        <p:txBody>
          <a:bodyPr>
            <a:normAutofit/>
          </a:bodyPr>
          <a:lstStyle/>
          <a:p>
            <a:r>
              <a:rPr lang="el-GR" sz="2800" dirty="0" smtClean="0"/>
              <a:t>3. Υποστήριξη των μαθητών με συναισθηματικές ή  </a:t>
            </a:r>
            <a:br>
              <a:rPr lang="el-GR" sz="2800" dirty="0" smtClean="0"/>
            </a:br>
            <a:r>
              <a:rPr lang="el-GR" sz="2800" dirty="0"/>
              <a:t> </a:t>
            </a:r>
            <a:r>
              <a:rPr lang="el-GR" sz="2800" dirty="0" smtClean="0"/>
              <a:t>   συμπεριφορικές δυσκολίες και διαταραχές</a:t>
            </a:r>
            <a:endParaRPr lang="el-GR" sz="2800" dirty="0"/>
          </a:p>
        </p:txBody>
      </p:sp>
      <p:sp>
        <p:nvSpPr>
          <p:cNvPr id="3" name="2 - Θέση περιεχομένου"/>
          <p:cNvSpPr>
            <a:spLocks noGrp="1"/>
          </p:cNvSpPr>
          <p:nvPr>
            <p:ph sz="quarter" idx="1"/>
          </p:nvPr>
        </p:nvSpPr>
        <p:spPr>
          <a:xfrm>
            <a:off x="0" y="1285860"/>
            <a:ext cx="9144000" cy="5572140"/>
          </a:xfrm>
        </p:spPr>
        <p:txBody>
          <a:bodyPr>
            <a:normAutofit/>
          </a:bodyPr>
          <a:lstStyle/>
          <a:p>
            <a:pPr>
              <a:buFont typeface="Wingdings" pitchFamily="2" charset="2"/>
              <a:buChar char="v"/>
            </a:pPr>
            <a:r>
              <a:rPr lang="el-GR" dirty="0" smtClean="0"/>
              <a:t>Απαιτούνται ειδικές θεραπευτικές παρεμβάσεις, οι οποίες δεν μπορούν να πραγματοποιηθούν με τους διαθέσιμους πόρους του σχολείου. </a:t>
            </a:r>
          </a:p>
          <a:p>
            <a:pPr>
              <a:buFont typeface="Wingdings" pitchFamily="2" charset="2"/>
              <a:buChar char="v"/>
            </a:pPr>
            <a:r>
              <a:rPr lang="el-GR" dirty="0" smtClean="0"/>
              <a:t>Όμως, ο εκπαιδευτικός οφείλει να αναγνωρίζει τους μαθητές που έχουν αυξημένες ανάγκες για υποστήριξη και να χρησιμοποιεί ενταξιακές πολιτικές και ειδικές τεχνικές αντιμετώπισης στο πλαίσιο της τάξης (</a:t>
            </a:r>
            <a:r>
              <a:rPr lang="en-US" dirty="0" err="1" smtClean="0">
                <a:latin typeface="Cambria" pitchFamily="18" charset="0"/>
              </a:rPr>
              <a:t>Marzano</a:t>
            </a:r>
            <a:r>
              <a:rPr lang="el-GR" sz="2800" dirty="0" smtClean="0">
                <a:latin typeface="Cambria" pitchFamily="18" charset="0"/>
              </a:rPr>
              <a:t> &amp; </a:t>
            </a:r>
            <a:r>
              <a:rPr lang="en-US" sz="2800" dirty="0" err="1" smtClean="0">
                <a:latin typeface="Cambria" pitchFamily="18" charset="0"/>
              </a:rPr>
              <a:t>Marzano</a:t>
            </a:r>
            <a:r>
              <a:rPr lang="el-GR" dirty="0" smtClean="0">
                <a:latin typeface="Cambria" pitchFamily="18" charset="0"/>
              </a:rPr>
              <a:t>, </a:t>
            </a:r>
            <a:r>
              <a:rPr lang="el-GR" dirty="0" smtClean="0"/>
              <a:t>2003).</a:t>
            </a:r>
          </a:p>
          <a:p>
            <a:pPr>
              <a:buFont typeface="Wingdings" pitchFamily="2" charset="2"/>
              <a:buChar char="v"/>
            </a:pPr>
            <a:endParaRPr lang="el-GR" dirty="0" smtClean="0"/>
          </a:p>
          <a:p>
            <a:pPr marL="0" indent="0">
              <a:buNone/>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8929718" cy="1142984"/>
          </a:xfrm>
        </p:spPr>
        <p:txBody>
          <a:bodyPr>
            <a:normAutofit/>
          </a:bodyPr>
          <a:lstStyle/>
          <a:p>
            <a:r>
              <a:rPr lang="el-GR" sz="2800" dirty="0" smtClean="0"/>
              <a:t>3. Υποστήριξη των μαθητών με συναισθηματικές ή  </a:t>
            </a:r>
            <a:br>
              <a:rPr lang="el-GR" sz="2800" dirty="0" smtClean="0"/>
            </a:br>
            <a:r>
              <a:rPr lang="el-GR" sz="2800" dirty="0"/>
              <a:t> </a:t>
            </a:r>
            <a:r>
              <a:rPr lang="el-GR" sz="2800" dirty="0" smtClean="0"/>
              <a:t>   </a:t>
            </a:r>
            <a:r>
              <a:rPr lang="el-GR" sz="2800" dirty="0" smtClean="0"/>
              <a:t>συμπεριφοράς </a:t>
            </a:r>
            <a:r>
              <a:rPr lang="el-GR" sz="2800" dirty="0" smtClean="0"/>
              <a:t>δυσκολίες και διαταραχές</a:t>
            </a:r>
            <a:endParaRPr lang="el-GR" sz="2800" dirty="0"/>
          </a:p>
        </p:txBody>
      </p:sp>
      <p:sp>
        <p:nvSpPr>
          <p:cNvPr id="3" name="2 - Θέση περιεχομένου"/>
          <p:cNvSpPr>
            <a:spLocks noGrp="1"/>
          </p:cNvSpPr>
          <p:nvPr>
            <p:ph sz="quarter" idx="1"/>
          </p:nvPr>
        </p:nvSpPr>
        <p:spPr>
          <a:xfrm>
            <a:off x="0" y="1285860"/>
            <a:ext cx="9144000" cy="5572140"/>
          </a:xfrm>
        </p:spPr>
        <p:txBody>
          <a:bodyPr>
            <a:normAutofit fontScale="92500" lnSpcReduction="10000"/>
          </a:bodyPr>
          <a:lstStyle/>
          <a:p>
            <a:pPr marL="0" indent="0">
              <a:buNone/>
            </a:pPr>
            <a:endParaRPr lang="el-GR" dirty="0" smtClean="0"/>
          </a:p>
          <a:p>
            <a:pPr>
              <a:buFont typeface="Wingdings" pitchFamily="2" charset="2"/>
              <a:buChar char="ü"/>
            </a:pPr>
            <a:r>
              <a:rPr lang="el-GR" u="sng" dirty="0" smtClean="0"/>
              <a:t>Σημαντικές επισημάνσεις</a:t>
            </a:r>
            <a:r>
              <a:rPr lang="el-GR" dirty="0" smtClean="0"/>
              <a:t>:</a:t>
            </a:r>
          </a:p>
          <a:p>
            <a:pPr>
              <a:buFont typeface="Wingdings" pitchFamily="2" charset="2"/>
              <a:buChar char="v"/>
            </a:pPr>
            <a:endParaRPr lang="el-GR" dirty="0" smtClean="0"/>
          </a:p>
          <a:p>
            <a:r>
              <a:rPr lang="el-GR" dirty="0" smtClean="0"/>
              <a:t>Συναισθηματικές ή συμπεριφορικές διαταραχές δεν παρουσιάζονται μόνο στο γενικό πληθυσμό, αλλά και σε ένα μεγάλο ποσοστό των μαθητών με μαθησιακές διαταραχές/ αναπηρίες. </a:t>
            </a:r>
          </a:p>
          <a:p>
            <a:r>
              <a:rPr lang="el-GR" dirty="0" smtClean="0"/>
              <a:t>Μάλιστα, οι ψυχιατρικές παθήσεις όσο και οι γενικότερες συμπεριφορικές ή συναισθηματικές δυσκολίες είναι περισσότερο εξαπλωμένες σε πληθυσμούς με αναπηρίες, παρά στο γενικό πληθυσμό (Κουρκούτας, 2009). </a:t>
            </a:r>
          </a:p>
          <a:p>
            <a:r>
              <a:rPr lang="el-GR" dirty="0" smtClean="0"/>
              <a:t>Υψηλό ποσοστό των μαθητών που παρουσιάζουν </a:t>
            </a:r>
            <a:r>
              <a:rPr lang="el-GR" dirty="0" err="1" smtClean="0"/>
              <a:t>συμπεριφορικά</a:t>
            </a:r>
            <a:r>
              <a:rPr lang="el-GR" dirty="0" smtClean="0"/>
              <a:t> προβλήματα υποφέρει συγχρόνως και από συναισθηματικές δυσκολίες και διαταραχές, οι οποίες δεν γίνονται εύκολα αντιληπτές (Κουρκούτας, 2007).</a:t>
            </a:r>
          </a:p>
          <a:p>
            <a:endParaRPr lang="el-GR" dirty="0"/>
          </a:p>
        </p:txBody>
      </p:sp>
      <p:pic>
        <p:nvPicPr>
          <p:cNvPr id="4" name="Εικόνα 3" descr="http://www.hopecliniconline.com/images/girl_reading_photo.jpg"/>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052736"/>
            <a:ext cx="1910080" cy="1390015"/>
          </a:xfrm>
          <a:prstGeom prst="rect">
            <a:avLst/>
          </a:prstGeom>
          <a:noFill/>
          <a:ln>
            <a:noFill/>
          </a:ln>
        </p:spPr>
      </p:pic>
    </p:spTree>
    <p:extLst>
      <p:ext uri="{BB962C8B-B14F-4D97-AF65-F5344CB8AC3E}">
        <p14:creationId xmlns:p14="http://schemas.microsoft.com/office/powerpoint/2010/main" val="137195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214290"/>
            <a:ext cx="9144000" cy="6643710"/>
          </a:xfrm>
        </p:spPr>
        <p:txBody>
          <a:bodyPr>
            <a:normAutofit fontScale="85000" lnSpcReduction="20000"/>
          </a:bodyPr>
          <a:lstStyle/>
          <a:p>
            <a:pPr>
              <a:buFont typeface="Wingdings" pitchFamily="2" charset="2"/>
              <a:buChar char="q"/>
            </a:pPr>
            <a:r>
              <a:rPr lang="el-GR" dirty="0" smtClean="0"/>
              <a:t>Στάσεις και συμπεριφορές του εκπαιδευτικού που παρεμποδίζουν την παροχή κατάλληλης υποστήριξης στους μαθητές με συναισθηματικά ή </a:t>
            </a:r>
            <a:r>
              <a:rPr lang="el-GR" dirty="0" err="1" smtClean="0"/>
              <a:t>συμπεριφορικά</a:t>
            </a:r>
            <a:r>
              <a:rPr lang="el-GR" dirty="0" smtClean="0"/>
              <a:t> προβλήματα περιλαμβάνουν: </a:t>
            </a:r>
          </a:p>
          <a:p>
            <a:endParaRPr lang="el-GR" dirty="0" smtClean="0"/>
          </a:p>
          <a:p>
            <a:pPr>
              <a:spcAft>
                <a:spcPts val="100"/>
              </a:spcAft>
            </a:pPr>
            <a:r>
              <a:rPr lang="el-GR" sz="2400" dirty="0" smtClean="0"/>
              <a:t>τη μη αναγνώριση των </a:t>
            </a:r>
            <a:r>
              <a:rPr lang="el-GR" sz="2400" dirty="0" err="1" smtClean="0"/>
              <a:t>συμπεριφορικών</a:t>
            </a:r>
            <a:r>
              <a:rPr lang="el-GR" sz="2400" dirty="0" smtClean="0"/>
              <a:t> και συναισθηματικών δυσκολιών τους,</a:t>
            </a:r>
          </a:p>
          <a:p>
            <a:pPr>
              <a:spcAft>
                <a:spcPts val="100"/>
              </a:spcAft>
            </a:pPr>
            <a:r>
              <a:rPr lang="el-GR" sz="2400" dirty="0" smtClean="0"/>
              <a:t>την τάση υποτίμησης της σοβαρότητας του προβλήματος,</a:t>
            </a:r>
          </a:p>
          <a:p>
            <a:pPr>
              <a:spcAft>
                <a:spcPts val="100"/>
              </a:spcAft>
            </a:pPr>
            <a:r>
              <a:rPr lang="el-GR" sz="2400" dirty="0" smtClean="0"/>
              <a:t>την τάση να αποδίδονται τα προβλήματα στην εγγενή ανικανότητα του παιδιού,</a:t>
            </a:r>
          </a:p>
          <a:p>
            <a:pPr>
              <a:spcAft>
                <a:spcPts val="100"/>
              </a:spcAft>
            </a:pPr>
            <a:r>
              <a:rPr lang="el-GR" sz="2400" dirty="0" smtClean="0"/>
              <a:t>την τάση να παραβλέπονται οι συναισθηματικές διαταραχές, επειδή δεν δημιουργούν σοβαρά προβλήματα στην τάξη,</a:t>
            </a:r>
          </a:p>
          <a:p>
            <a:pPr>
              <a:spcAft>
                <a:spcPts val="100"/>
              </a:spcAft>
            </a:pPr>
            <a:r>
              <a:rPr lang="el-GR" sz="2400" dirty="0" smtClean="0"/>
              <a:t>την τάση αγχωτικής υπερτίμησης της κατάστασης, όταν εκδηλώνονται αποδιοργανωτικές ή επιθετικές συμπεριφορές,</a:t>
            </a:r>
          </a:p>
          <a:p>
            <a:pPr>
              <a:spcAft>
                <a:spcPts val="100"/>
              </a:spcAft>
            </a:pPr>
            <a:r>
              <a:rPr lang="el-GR" sz="2400" dirty="0" smtClean="0"/>
              <a:t>την τάση απόδοσης όλων των συναισθηματικών /</a:t>
            </a:r>
            <a:r>
              <a:rPr lang="el-GR" sz="2400" dirty="0" err="1" smtClean="0"/>
              <a:t>συμπεριφορικών</a:t>
            </a:r>
            <a:r>
              <a:rPr lang="el-GR" sz="2400" dirty="0" smtClean="0"/>
              <a:t> προβλημάτων στην οικογένεια και ως εκ τούτου έμμεση αποφυγή ανάληψης ευθυνών,</a:t>
            </a:r>
          </a:p>
          <a:p>
            <a:pPr>
              <a:spcAft>
                <a:spcPts val="100"/>
              </a:spcAft>
            </a:pPr>
            <a:r>
              <a:rPr lang="el-GR" sz="2400" dirty="0" smtClean="0"/>
              <a:t>την τάση να εκλαμβάνουν τις προβληματικές συμπεριφορές σε προσωπικό επίπεδο, γεγονός που δημιουργεί τις προϋποθέσεις για αρνητική απάντηση από τη πλευρά τους, και</a:t>
            </a:r>
          </a:p>
          <a:p>
            <a:pPr>
              <a:spcAft>
                <a:spcPts val="100"/>
              </a:spcAft>
            </a:pPr>
            <a:r>
              <a:rPr lang="el-GR" sz="2400" dirty="0" smtClean="0"/>
              <a:t>τον ακατάλληλο τρόπο παρέμβασης, όταν οι μαθητές χρήζουν εξειδικευμένης και συγκεκριμένης αντιμετώπισης (Κουρκούτας, 2009).</a:t>
            </a:r>
            <a:endParaRPr lang="el-G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1000108"/>
            <a:ext cx="8929718" cy="5643602"/>
          </a:xfrm>
        </p:spPr>
        <p:txBody>
          <a:bodyPr>
            <a:normAutofit fontScale="77500" lnSpcReduction="20000"/>
          </a:bodyPr>
          <a:lstStyle/>
          <a:p>
            <a:pPr fontAlgn="t">
              <a:buNone/>
            </a:pPr>
            <a:r>
              <a:rPr lang="el-GR" sz="2900" b="1" dirty="0" smtClean="0"/>
              <a:t>Συνήθη χαρακτηριστικά των μαθητών</a:t>
            </a:r>
          </a:p>
          <a:p>
            <a:pPr fontAlgn="t">
              <a:buNone/>
            </a:pPr>
            <a:endParaRPr lang="el-GR" b="1" dirty="0" smtClean="0"/>
          </a:p>
          <a:p>
            <a:pPr fontAlgn="t">
              <a:buFont typeface="Courier New" pitchFamily="49" charset="0"/>
              <a:buChar char="o"/>
            </a:pPr>
            <a:r>
              <a:rPr lang="el-GR" dirty="0" smtClean="0"/>
              <a:t>εσωστρέφεια</a:t>
            </a:r>
          </a:p>
          <a:p>
            <a:pPr fontAlgn="t">
              <a:buFont typeface="Courier New" pitchFamily="49" charset="0"/>
              <a:buChar char="o"/>
            </a:pPr>
            <a:r>
              <a:rPr lang="el-GR" dirty="0" smtClean="0"/>
              <a:t>ευερεθιστότητα</a:t>
            </a:r>
          </a:p>
          <a:p>
            <a:pPr fontAlgn="t">
              <a:buFont typeface="Courier New" pitchFamily="49" charset="0"/>
              <a:buChar char="o"/>
            </a:pPr>
            <a:r>
              <a:rPr lang="el-GR" dirty="0" smtClean="0"/>
              <a:t>αρνητική εικόνα εαυτού</a:t>
            </a:r>
          </a:p>
          <a:p>
            <a:pPr fontAlgn="t">
              <a:buFont typeface="Courier New" pitchFamily="49" charset="0"/>
              <a:buChar char="o"/>
            </a:pPr>
            <a:r>
              <a:rPr lang="el-GR" dirty="0" smtClean="0"/>
              <a:t>παθητικότητα </a:t>
            </a:r>
          </a:p>
          <a:p>
            <a:pPr fontAlgn="t">
              <a:buFont typeface="Courier New" pitchFamily="49" charset="0"/>
              <a:buChar char="o"/>
            </a:pPr>
            <a:r>
              <a:rPr lang="el-GR" dirty="0" smtClean="0"/>
              <a:t>μη συμμετοχή στο μάθημα</a:t>
            </a:r>
          </a:p>
          <a:p>
            <a:pPr fontAlgn="base">
              <a:buFont typeface="Courier New" pitchFamily="49" charset="0"/>
              <a:buChar char="o"/>
            </a:pPr>
            <a:r>
              <a:rPr lang="el-GR" dirty="0" smtClean="0"/>
              <a:t>αδυναμία παρακολούθησης ή αφομοίωσης</a:t>
            </a:r>
          </a:p>
          <a:p>
            <a:pPr fontAlgn="t">
              <a:buFont typeface="Courier New" pitchFamily="49" charset="0"/>
              <a:buChar char="o"/>
            </a:pPr>
            <a:r>
              <a:rPr lang="el-GR" dirty="0" smtClean="0"/>
              <a:t>εύκολη διάσπαση της προσοχής</a:t>
            </a:r>
          </a:p>
          <a:p>
            <a:pPr fontAlgn="t">
              <a:buFont typeface="Courier New" pitchFamily="49" charset="0"/>
              <a:buChar char="o"/>
            </a:pPr>
            <a:r>
              <a:rPr lang="el-GR" dirty="0" smtClean="0"/>
              <a:t>μη ανάληψη πρωτοβουλιών </a:t>
            </a:r>
          </a:p>
          <a:p>
            <a:pPr fontAlgn="base">
              <a:buFont typeface="Courier New" pitchFamily="49" charset="0"/>
              <a:buChar char="o"/>
            </a:pPr>
            <a:r>
              <a:rPr lang="el-GR" dirty="0" smtClean="0"/>
              <a:t>προσπάθεια αποφυγής εμπλοκής σε διαπροσωπικές σχέσεις, σε δραστηριότητες ή στη σχολική πράξη (π.χ. να απαντήσει σε ερωτήσεις)</a:t>
            </a:r>
          </a:p>
          <a:p>
            <a:pPr fontAlgn="t">
              <a:buFont typeface="Courier New" pitchFamily="49" charset="0"/>
              <a:buChar char="o"/>
            </a:pPr>
            <a:r>
              <a:rPr lang="el-GR" dirty="0" smtClean="0"/>
              <a:t>υπερβολικό άγχος για τις σχολικές επιδόσεις ή τις σχέσεις με τα άλλα παιδιά </a:t>
            </a:r>
          </a:p>
          <a:p>
            <a:pPr fontAlgn="t">
              <a:buFont typeface="Courier New" pitchFamily="49" charset="0"/>
              <a:buChar char="o"/>
            </a:pPr>
            <a:r>
              <a:rPr lang="el-GR" dirty="0" smtClean="0"/>
              <a:t>αποφυγή δύσκολων έργων</a:t>
            </a:r>
          </a:p>
          <a:p>
            <a:pPr fontAlgn="base">
              <a:buFont typeface="Courier New" pitchFamily="49" charset="0"/>
              <a:buChar char="o"/>
            </a:pPr>
            <a:r>
              <a:rPr lang="el-GR" dirty="0" smtClean="0"/>
              <a:t>άσκηση σκληρής αυτοκριτικής</a:t>
            </a:r>
          </a:p>
          <a:p>
            <a:pPr fontAlgn="t">
              <a:buFont typeface="Courier New" pitchFamily="49" charset="0"/>
              <a:buChar char="o"/>
            </a:pPr>
            <a:r>
              <a:rPr lang="el-GR" dirty="0" smtClean="0"/>
              <a:t>προβλήματα συμπεριφοράς (διασπαστικές-αντικοινωνικές συμπεριφορές) που πηγάζουν από τις ματαιώσεις και την αδυναμία ελέγχου των επίπονων συναισθημάτων (Κουρκούτας, </a:t>
            </a:r>
            <a:r>
              <a:rPr lang="el-GR" dirty="0" err="1" smtClean="0"/>
              <a:t>χ.χ</a:t>
            </a:r>
            <a:r>
              <a:rPr lang="el-GR" dirty="0" smtClean="0"/>
              <a:t>. , </a:t>
            </a:r>
            <a:r>
              <a:rPr lang="en-US" dirty="0" err="1" smtClean="0">
                <a:latin typeface="Cambria" pitchFamily="18" charset="0"/>
              </a:rPr>
              <a:t>Marzano</a:t>
            </a:r>
            <a:r>
              <a:rPr lang="el-GR" dirty="0" smtClean="0">
                <a:latin typeface="Cambria" pitchFamily="18" charset="0"/>
              </a:rPr>
              <a:t> &amp; </a:t>
            </a:r>
            <a:r>
              <a:rPr lang="en-US" dirty="0" err="1" smtClean="0">
                <a:latin typeface="Cambria" pitchFamily="18" charset="0"/>
              </a:rPr>
              <a:t>Marzano</a:t>
            </a:r>
            <a:r>
              <a:rPr lang="el-GR" dirty="0" smtClean="0"/>
              <a:t>, 2003).</a:t>
            </a:r>
          </a:p>
          <a:p>
            <a:endParaRPr lang="el-GR" dirty="0"/>
          </a:p>
        </p:txBody>
      </p:sp>
      <p:sp>
        <p:nvSpPr>
          <p:cNvPr id="4" name="1 - Τίτλος"/>
          <p:cNvSpPr>
            <a:spLocks noGrp="1"/>
          </p:cNvSpPr>
          <p:nvPr>
            <p:ph type="title"/>
          </p:nvPr>
        </p:nvSpPr>
        <p:spPr>
          <a:xfrm>
            <a:off x="214282" y="0"/>
            <a:ext cx="8786874" cy="785794"/>
          </a:xfrm>
        </p:spPr>
        <p:txBody>
          <a:bodyPr>
            <a:normAutofit/>
          </a:bodyPr>
          <a:lstStyle/>
          <a:p>
            <a:r>
              <a:rPr lang="el-GR" sz="2800" dirty="0" smtClean="0"/>
              <a:t>Μαθητές με συναισθηματικές διαταραχές</a:t>
            </a:r>
            <a:endParaRPr lang="el-G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928670"/>
            <a:ext cx="8929718" cy="5715040"/>
          </a:xfrm>
        </p:spPr>
        <p:txBody>
          <a:bodyPr>
            <a:normAutofit fontScale="77500" lnSpcReduction="20000"/>
          </a:bodyPr>
          <a:lstStyle/>
          <a:p>
            <a:pPr fontAlgn="t">
              <a:buNone/>
            </a:pPr>
            <a:r>
              <a:rPr lang="el-GR" b="1" dirty="0" smtClean="0"/>
              <a:t>Τρόποι αντιμετώπισης</a:t>
            </a:r>
          </a:p>
          <a:p>
            <a:pPr fontAlgn="t">
              <a:buNone/>
            </a:pPr>
            <a:endParaRPr lang="el-GR" b="1" dirty="0" smtClean="0"/>
          </a:p>
          <a:p>
            <a:pPr fontAlgn="t">
              <a:buFont typeface="Courier New" pitchFamily="49" charset="0"/>
              <a:buChar char="o"/>
            </a:pPr>
            <a:r>
              <a:rPr lang="el-GR" dirty="0" smtClean="0"/>
              <a:t>ενεργητική ακρόαση και </a:t>
            </a:r>
            <a:r>
              <a:rPr lang="el-GR" dirty="0" err="1" smtClean="0"/>
              <a:t>ενσυναίσθηση</a:t>
            </a:r>
            <a:endParaRPr lang="el-GR" dirty="0" smtClean="0"/>
          </a:p>
          <a:p>
            <a:pPr fontAlgn="t">
              <a:buFont typeface="Courier New" pitchFamily="49" charset="0"/>
              <a:buChar char="o"/>
            </a:pPr>
            <a:r>
              <a:rPr lang="el-GR" dirty="0" smtClean="0"/>
              <a:t>αναγνώριση της πηγής του άγχους ή της καταθλιπτικής διάθεσης </a:t>
            </a:r>
          </a:p>
          <a:p>
            <a:pPr fontAlgn="t">
              <a:buFont typeface="Courier New" pitchFamily="49" charset="0"/>
              <a:buChar char="o"/>
            </a:pPr>
            <a:r>
              <a:rPr lang="el-GR" dirty="0" smtClean="0"/>
              <a:t>συνεργασία με τους γονείς</a:t>
            </a:r>
          </a:p>
          <a:p>
            <a:pPr fontAlgn="t">
              <a:buFont typeface="Courier New" pitchFamily="49" charset="0"/>
              <a:buChar char="o"/>
            </a:pPr>
            <a:r>
              <a:rPr lang="el-GR" dirty="0" smtClean="0"/>
              <a:t>παροχή μιας ήσυχης θέσης εργασίας </a:t>
            </a:r>
          </a:p>
          <a:p>
            <a:pPr fontAlgn="t">
              <a:buFont typeface="Courier New" pitchFamily="49" charset="0"/>
              <a:buChar char="o"/>
            </a:pPr>
            <a:r>
              <a:rPr lang="el-GR" dirty="0" smtClean="0"/>
              <a:t>απόδοση νέων ευθυνών που δεν δημιουργούν άγχος (π.χ. ρόλο βοηθού)</a:t>
            </a:r>
          </a:p>
          <a:p>
            <a:pPr fontAlgn="t">
              <a:buFont typeface="Courier New" pitchFamily="49" charset="0"/>
              <a:buChar char="o"/>
            </a:pPr>
            <a:r>
              <a:rPr lang="el-GR" dirty="0" smtClean="0"/>
              <a:t>εφαρμογή της διαφοροποιημένης και της </a:t>
            </a:r>
            <a:r>
              <a:rPr lang="el-GR" dirty="0" err="1" smtClean="0"/>
              <a:t>ομαδοσυνεργατικής</a:t>
            </a:r>
            <a:r>
              <a:rPr lang="el-GR" dirty="0" smtClean="0"/>
              <a:t> διδασκαλίας </a:t>
            </a:r>
          </a:p>
          <a:p>
            <a:pPr fontAlgn="t">
              <a:buFont typeface="Courier New" pitchFamily="49" charset="0"/>
              <a:buChar char="o"/>
            </a:pPr>
            <a:r>
              <a:rPr lang="el-GR" dirty="0" smtClean="0"/>
              <a:t>αποφυγή της επικριτικής στάσης</a:t>
            </a:r>
          </a:p>
          <a:p>
            <a:pPr fontAlgn="t">
              <a:buFont typeface="Courier New" pitchFamily="49" charset="0"/>
              <a:buChar char="o"/>
            </a:pPr>
            <a:r>
              <a:rPr lang="el-GR" dirty="0" smtClean="0"/>
              <a:t>εκπαίδευση στο θετικό μονόλογο</a:t>
            </a:r>
          </a:p>
          <a:p>
            <a:pPr fontAlgn="t">
              <a:buFont typeface="Courier New" pitchFamily="49" charset="0"/>
              <a:buChar char="o"/>
            </a:pPr>
            <a:r>
              <a:rPr lang="el-GR" dirty="0" smtClean="0"/>
              <a:t>προστασία από τυχόν επιθετικούς συμμαθητές</a:t>
            </a:r>
          </a:p>
          <a:p>
            <a:pPr fontAlgn="t">
              <a:buFont typeface="Courier New" pitchFamily="49" charset="0"/>
              <a:buChar char="o"/>
            </a:pPr>
            <a:r>
              <a:rPr lang="el-GR" dirty="0" smtClean="0"/>
              <a:t>διαμόρφωση ρεαλιστικών στόχων και επιβράβευση της προσπάθειας</a:t>
            </a:r>
          </a:p>
          <a:p>
            <a:pPr fontAlgn="t">
              <a:buFont typeface="Courier New" pitchFamily="49" charset="0"/>
              <a:buChar char="o"/>
            </a:pPr>
            <a:r>
              <a:rPr lang="el-GR" dirty="0" smtClean="0"/>
              <a:t>ενθάρρυνση της συμμετοχής του μαθητή στις δραστηριότητες της τάξης </a:t>
            </a:r>
          </a:p>
          <a:p>
            <a:pPr fontAlgn="t">
              <a:buFont typeface="Courier New" pitchFamily="49" charset="0"/>
              <a:buChar char="o"/>
            </a:pPr>
            <a:r>
              <a:rPr lang="el-GR" dirty="0" smtClean="0"/>
              <a:t>σταθερή υποστήριξη σε μαθησιακό επίπεδο</a:t>
            </a:r>
          </a:p>
          <a:p>
            <a:pPr fontAlgn="t">
              <a:buFont typeface="Courier New" pitchFamily="49" charset="0"/>
              <a:buChar char="o"/>
            </a:pPr>
            <a:r>
              <a:rPr lang="el-GR" dirty="0" smtClean="0"/>
              <a:t>διδασκαλία βασικών δεξιοτήτων συγκέντρωσης, μελέτης και σκέψης </a:t>
            </a:r>
          </a:p>
          <a:p>
            <a:pPr fontAlgn="t">
              <a:buFont typeface="Courier New" pitchFamily="49" charset="0"/>
              <a:buChar char="o"/>
            </a:pPr>
            <a:r>
              <a:rPr lang="el-GR" dirty="0" smtClean="0"/>
              <a:t>συνεργασία με άλλους εκπαιδευτικούς ή ειδικούς για μια πιο ολοκληρωμένη παρέμβαση (Κουρκούτας, </a:t>
            </a:r>
            <a:r>
              <a:rPr lang="el-GR" dirty="0" err="1" smtClean="0"/>
              <a:t>χ.χ</a:t>
            </a:r>
            <a:r>
              <a:rPr lang="el-GR" dirty="0" smtClean="0"/>
              <a:t>. , </a:t>
            </a:r>
            <a:r>
              <a:rPr lang="en-US" dirty="0" err="1" smtClean="0">
                <a:latin typeface="Cambria" pitchFamily="18" charset="0"/>
              </a:rPr>
              <a:t>Marzano</a:t>
            </a:r>
            <a:r>
              <a:rPr lang="el-GR" dirty="0" smtClean="0">
                <a:latin typeface="Cambria" pitchFamily="18" charset="0"/>
              </a:rPr>
              <a:t> &amp; </a:t>
            </a:r>
            <a:r>
              <a:rPr lang="en-US" dirty="0" err="1" smtClean="0">
                <a:latin typeface="Cambria" pitchFamily="18" charset="0"/>
              </a:rPr>
              <a:t>Marzano</a:t>
            </a:r>
            <a:r>
              <a:rPr lang="el-GR" dirty="0" smtClean="0"/>
              <a:t>, 2003).</a:t>
            </a:r>
          </a:p>
          <a:p>
            <a:endParaRPr lang="el-GR" dirty="0"/>
          </a:p>
        </p:txBody>
      </p:sp>
      <p:sp>
        <p:nvSpPr>
          <p:cNvPr id="4" name="1 - Τίτλος"/>
          <p:cNvSpPr>
            <a:spLocks noGrp="1"/>
          </p:cNvSpPr>
          <p:nvPr>
            <p:ph type="title"/>
          </p:nvPr>
        </p:nvSpPr>
        <p:spPr>
          <a:xfrm>
            <a:off x="214282" y="214290"/>
            <a:ext cx="8786874" cy="571504"/>
          </a:xfrm>
        </p:spPr>
        <p:txBody>
          <a:bodyPr>
            <a:noAutofit/>
          </a:bodyPr>
          <a:lstStyle/>
          <a:p>
            <a:r>
              <a:rPr lang="el-GR" sz="2800" dirty="0" smtClean="0"/>
              <a:t>Μαθητές με συναισθηματικές διαταραχές</a:t>
            </a:r>
            <a:endParaRPr lang="el-G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582594"/>
          </a:xfrm>
        </p:spPr>
        <p:txBody>
          <a:bodyPr>
            <a:normAutofit/>
          </a:bodyPr>
          <a:lstStyle/>
          <a:p>
            <a:r>
              <a:rPr lang="el-GR" sz="2800" dirty="0" smtClean="0"/>
              <a:t>Μαθητές με </a:t>
            </a:r>
            <a:r>
              <a:rPr lang="el-GR" sz="2800" dirty="0" err="1" smtClean="0"/>
              <a:t>συμπεριφορικά</a:t>
            </a:r>
            <a:r>
              <a:rPr lang="el-GR" sz="2800" dirty="0" smtClean="0"/>
              <a:t> προβλήματα</a:t>
            </a:r>
            <a:endParaRPr lang="el-GR" sz="2800" dirty="0"/>
          </a:p>
        </p:txBody>
      </p:sp>
      <p:sp>
        <p:nvSpPr>
          <p:cNvPr id="3" name="2 - Θέση περιεχομένου"/>
          <p:cNvSpPr>
            <a:spLocks noGrp="1"/>
          </p:cNvSpPr>
          <p:nvPr>
            <p:ph sz="quarter" idx="1"/>
          </p:nvPr>
        </p:nvSpPr>
        <p:spPr>
          <a:xfrm>
            <a:off x="214282" y="1285860"/>
            <a:ext cx="8929718" cy="5357850"/>
          </a:xfrm>
        </p:spPr>
        <p:txBody>
          <a:bodyPr>
            <a:normAutofit/>
          </a:bodyPr>
          <a:lstStyle/>
          <a:p>
            <a:pPr>
              <a:buNone/>
            </a:pPr>
            <a:r>
              <a:rPr lang="el-GR" sz="2000" b="1" dirty="0" smtClean="0"/>
              <a:t>Τρόποι αντιμετώπισης</a:t>
            </a:r>
          </a:p>
          <a:p>
            <a:pPr>
              <a:buNone/>
            </a:pPr>
            <a:endParaRPr lang="el-GR" sz="2000" b="1" dirty="0" smtClean="0"/>
          </a:p>
          <a:p>
            <a:pPr>
              <a:buFont typeface="Courier New" pitchFamily="49" charset="0"/>
              <a:buChar char="o"/>
            </a:pPr>
            <a:r>
              <a:rPr lang="el-GR" sz="2000" dirty="0" smtClean="0"/>
              <a:t>σταθερή μαθησιακή υποστήριξη</a:t>
            </a:r>
          </a:p>
          <a:p>
            <a:pPr>
              <a:buFont typeface="Courier New" pitchFamily="49" charset="0"/>
              <a:buChar char="o"/>
            </a:pPr>
            <a:r>
              <a:rPr lang="el-GR" sz="2000" dirty="0" smtClean="0"/>
              <a:t>απόδοση νέων ρόλων και ευθυνών</a:t>
            </a:r>
          </a:p>
          <a:p>
            <a:pPr>
              <a:buFont typeface="Courier New" pitchFamily="49" charset="0"/>
              <a:buChar char="o"/>
            </a:pPr>
            <a:r>
              <a:rPr lang="el-GR" sz="2000" dirty="0" smtClean="0"/>
              <a:t>εφαρμογή της συνεργατικής μάθησης</a:t>
            </a:r>
          </a:p>
          <a:p>
            <a:pPr>
              <a:buFont typeface="Courier New" pitchFamily="49" charset="0"/>
              <a:buChar char="o"/>
            </a:pPr>
            <a:r>
              <a:rPr lang="el-GR" sz="2000" dirty="0" smtClean="0"/>
              <a:t>ενθάρρυνση του μαθητή να συμμετέχει σε δραστηριότητες που δημιουργούν εμπειρίες επιτυχίας εντός και εκτός σχολικής τάξης</a:t>
            </a:r>
          </a:p>
          <a:p>
            <a:pPr>
              <a:buFont typeface="Courier New" pitchFamily="49" charset="0"/>
              <a:buChar char="o"/>
            </a:pPr>
            <a:r>
              <a:rPr lang="el-GR" sz="2000" dirty="0" smtClean="0"/>
              <a:t>ανάπτυξη υποστηρικτικής σχέσης με το μαθητή </a:t>
            </a:r>
          </a:p>
          <a:p>
            <a:pPr>
              <a:buFont typeface="Courier New" pitchFamily="49" charset="0"/>
              <a:buChar char="o"/>
            </a:pPr>
            <a:r>
              <a:rPr lang="el-GR" sz="2000" dirty="0" smtClean="0"/>
              <a:t>εφαρμογή ειδικών </a:t>
            </a:r>
            <a:r>
              <a:rPr lang="el-GR" sz="2000" dirty="0" err="1" smtClean="0"/>
              <a:t>συμπεριφορικών</a:t>
            </a:r>
            <a:r>
              <a:rPr lang="el-GR" sz="2000" dirty="0" smtClean="0"/>
              <a:t> στρατηγικών (π.χ. λειτουργική ανάλυση συμπεριφοράς, χρήση επαίνου για τη στήριξη της επιθυμητής συμπεριφοράς, χρήση ενός εύρους τεχνικών για την αντιμετώπιση των ανεπιθύμητων συμπεριφορών) (</a:t>
            </a:r>
            <a:r>
              <a:rPr lang="en-US" sz="2000" dirty="0" err="1" smtClean="0">
                <a:latin typeface="Cambria" pitchFamily="18" charset="0"/>
              </a:rPr>
              <a:t>Marzano</a:t>
            </a:r>
            <a:r>
              <a:rPr lang="el-GR" sz="2000" dirty="0" smtClean="0">
                <a:latin typeface="Cambria" pitchFamily="18" charset="0"/>
              </a:rPr>
              <a:t> &amp; </a:t>
            </a:r>
            <a:r>
              <a:rPr lang="en-US" sz="2000" dirty="0" err="1" smtClean="0">
                <a:latin typeface="Cambria" pitchFamily="18" charset="0"/>
              </a:rPr>
              <a:t>Marzano</a:t>
            </a:r>
            <a:r>
              <a:rPr lang="el-GR" sz="2000" dirty="0" smtClean="0">
                <a:latin typeface="Cambria" pitchFamily="18" charset="0"/>
              </a:rPr>
              <a:t>, 2003</a:t>
            </a:r>
            <a:r>
              <a:rPr lang="el-GR" sz="2000" dirty="0" smtClean="0"/>
              <a:t>). </a:t>
            </a:r>
          </a:p>
          <a:p>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582594"/>
          </a:xfrm>
        </p:spPr>
        <p:txBody>
          <a:bodyPr>
            <a:normAutofit/>
          </a:bodyPr>
          <a:lstStyle/>
          <a:p>
            <a:r>
              <a:rPr lang="el-GR" sz="2800" dirty="0" smtClean="0"/>
              <a:t>4. Οι στάσεις του εκπαιδευτικού</a:t>
            </a:r>
            <a:endParaRPr lang="el-GR" sz="2800" dirty="0"/>
          </a:p>
        </p:txBody>
      </p:sp>
      <p:sp>
        <p:nvSpPr>
          <p:cNvPr id="3" name="2 - Θέση περιεχομένου"/>
          <p:cNvSpPr>
            <a:spLocks noGrp="1"/>
          </p:cNvSpPr>
          <p:nvPr>
            <p:ph sz="quarter" idx="1"/>
          </p:nvPr>
        </p:nvSpPr>
        <p:spPr>
          <a:xfrm>
            <a:off x="142844" y="857232"/>
            <a:ext cx="9001156" cy="6000768"/>
          </a:xfrm>
        </p:spPr>
        <p:txBody>
          <a:bodyPr>
            <a:normAutofit fontScale="70000" lnSpcReduction="20000"/>
          </a:bodyPr>
          <a:lstStyle/>
          <a:p>
            <a:pPr>
              <a:buNone/>
            </a:pPr>
            <a:endParaRPr lang="el-GR" dirty="0" smtClean="0"/>
          </a:p>
          <a:p>
            <a:pPr>
              <a:buFont typeface="Wingdings" pitchFamily="2" charset="2"/>
              <a:buChar char="q"/>
            </a:pPr>
            <a:r>
              <a:rPr lang="el-GR" u="sng" dirty="0" smtClean="0"/>
              <a:t>Γνησιότητα</a:t>
            </a:r>
          </a:p>
          <a:p>
            <a:pPr>
              <a:buFont typeface="Wingdings" pitchFamily="2" charset="2"/>
              <a:buChar char="Ø"/>
            </a:pPr>
            <a:r>
              <a:rPr lang="el-GR" dirty="0" smtClean="0"/>
              <a:t>Γνήσιος και αυθεντικός είναι ο εκπαιδευτικός, όταν δεν αισθάνεται ένα πράγμα αλλά λέει κάτι άλλο και δεν κρύβει τα συναισθήματά του, αλλά τα εκφράζει και τα αναγνωρίζει ως προσωπικά, χωρίς να κατηγορεί τους μαθητές για τυχόν αρνητικά συναισθήματα (</a:t>
            </a:r>
            <a:r>
              <a:rPr lang="el-GR" dirty="0" err="1" smtClean="0"/>
              <a:t>Μπρούζος</a:t>
            </a:r>
            <a:r>
              <a:rPr lang="el-GR" dirty="0" smtClean="0"/>
              <a:t>, 2004).</a:t>
            </a:r>
          </a:p>
          <a:p>
            <a:pPr>
              <a:buFont typeface="Wingdings" pitchFamily="2" charset="2"/>
              <a:buChar char="Ø"/>
            </a:pPr>
            <a:endParaRPr lang="el-GR" dirty="0" smtClean="0"/>
          </a:p>
          <a:p>
            <a:pPr>
              <a:buFont typeface="Wingdings" pitchFamily="2" charset="2"/>
              <a:buChar char="q"/>
            </a:pPr>
            <a:r>
              <a:rPr lang="el-GR" u="sng" dirty="0" smtClean="0"/>
              <a:t>Ανεπιφύλακτη θετική αναγνώριση</a:t>
            </a:r>
          </a:p>
          <a:p>
            <a:pPr>
              <a:buFont typeface="Wingdings" pitchFamily="2" charset="2"/>
              <a:buChar char="Ø"/>
            </a:pPr>
            <a:r>
              <a:rPr lang="el-GR" dirty="0" smtClean="0"/>
              <a:t>Όλοι οι μαθητές πρέπει να γίνονται αποδεκτοί ως πρόσωπα που αξίζουν και ως άτομα με μοναδικότητα (</a:t>
            </a:r>
            <a:r>
              <a:rPr lang="el-GR" dirty="0" err="1" smtClean="0"/>
              <a:t>Μπρούζος</a:t>
            </a:r>
            <a:r>
              <a:rPr lang="el-GR" dirty="0" smtClean="0"/>
              <a:t>, 2004).</a:t>
            </a:r>
          </a:p>
          <a:p>
            <a:endParaRPr lang="el-GR" dirty="0" smtClean="0"/>
          </a:p>
          <a:p>
            <a:pPr>
              <a:buFont typeface="Wingdings" pitchFamily="2" charset="2"/>
              <a:buChar char="q"/>
            </a:pPr>
            <a:r>
              <a:rPr lang="el-GR" u="sng" dirty="0" err="1" smtClean="0"/>
              <a:t>Ενσυναισθητική</a:t>
            </a:r>
            <a:r>
              <a:rPr lang="el-GR" u="sng" dirty="0" smtClean="0"/>
              <a:t> κατανόηση ή </a:t>
            </a:r>
            <a:r>
              <a:rPr lang="el-GR" u="sng" dirty="0" err="1" smtClean="0"/>
              <a:t>ενσυναίσθηση</a:t>
            </a:r>
            <a:r>
              <a:rPr lang="el-GR" u="sng" dirty="0" smtClean="0"/>
              <a:t> </a:t>
            </a:r>
          </a:p>
          <a:p>
            <a:pPr>
              <a:buFont typeface="Wingdings" pitchFamily="2" charset="2"/>
              <a:buChar char="Ø"/>
            </a:pPr>
            <a:r>
              <a:rPr lang="el-GR" dirty="0" smtClean="0"/>
              <a:t>Αναφέρεται στην προσπάθεια του εκπαιδευτικού να μπαίνει στη θέση του μαθητή και να αντιλαμβάνεται την οπτική του. Βασική προϋπόθεση για την ανάπτυξη της </a:t>
            </a:r>
            <a:r>
              <a:rPr lang="el-GR" dirty="0" err="1" smtClean="0"/>
              <a:t>ενσυναίσθησης</a:t>
            </a:r>
            <a:r>
              <a:rPr lang="el-GR" dirty="0" smtClean="0"/>
              <a:t> είναι η ενεργητική ακρόαση, η επικεντρωμένη προσπάθεια δηλαδή του εκπαιδευτικού να κατανοήσει αυτά που λέει και εννοεί ο μαθητής, αλλά και αυτά που θέλει να πει αλλά δεν μπορεί να τα εκφράσει. </a:t>
            </a:r>
          </a:p>
          <a:p>
            <a:pPr>
              <a:buFont typeface="Wingdings" pitchFamily="2" charset="2"/>
              <a:buChar char="Ø"/>
            </a:pPr>
            <a:r>
              <a:rPr lang="el-GR" dirty="0" smtClean="0"/>
              <a:t>Η ενεργητική ακρόαση απαιτεί συγκέντρωση στον συνομιλητή (στα συναισθήματά του, στα προτερήματα και τις αδυναμίες του, στα βιώματά του κ.α.), αποδοχή και εκτίμηση του συνομιλητή, επικέντρωση της προσοχής σε κάθε λεκτικό και μη λεκτικό μήνυμα του συνομιλητή (επιλογή λέξεων, ρυθμός ομιλίας, παύσεις, κινήσεις, στάση του σώματος) και αποφυγή συμπεριφορών διακοπής του συνομιλητή και πρόωρης παρέμβασης με ερμηνείες και ερωτήσεις. (</a:t>
            </a:r>
            <a:r>
              <a:rPr lang="el-GR" dirty="0" err="1" smtClean="0"/>
              <a:t>Μπρούζος</a:t>
            </a:r>
            <a:r>
              <a:rPr lang="el-GR" dirty="0" smtClean="0"/>
              <a:t>, 2004). </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654032"/>
          </a:xfrm>
        </p:spPr>
        <p:txBody>
          <a:bodyPr>
            <a:normAutofit/>
          </a:bodyPr>
          <a:lstStyle/>
          <a:p>
            <a:r>
              <a:rPr lang="el-GR" sz="3200" dirty="0" smtClean="0"/>
              <a:t>Σχέσεις μεταξύ συμμαθητών</a:t>
            </a:r>
            <a:endParaRPr lang="el-GR" sz="3200" dirty="0"/>
          </a:p>
        </p:txBody>
      </p:sp>
      <p:sp>
        <p:nvSpPr>
          <p:cNvPr id="3" name="2 - Θέση περιεχομένου"/>
          <p:cNvSpPr>
            <a:spLocks noGrp="1"/>
          </p:cNvSpPr>
          <p:nvPr>
            <p:ph sz="quarter" idx="1"/>
          </p:nvPr>
        </p:nvSpPr>
        <p:spPr>
          <a:xfrm>
            <a:off x="214282" y="1142984"/>
            <a:ext cx="8929718" cy="5429288"/>
          </a:xfrm>
        </p:spPr>
        <p:txBody>
          <a:bodyPr>
            <a:normAutofit/>
          </a:bodyPr>
          <a:lstStyle/>
          <a:p>
            <a:pPr>
              <a:buFont typeface="Wingdings" pitchFamily="2" charset="2"/>
              <a:buChar char="v"/>
            </a:pPr>
            <a:r>
              <a:rPr lang="el-GR" sz="2200" dirty="0" smtClean="0"/>
              <a:t>Οι καλές διαπροσωπικές σχέσεις μεταξύ των μαθητών συμβάλλουν:</a:t>
            </a:r>
          </a:p>
          <a:p>
            <a:pPr>
              <a:buFont typeface="Arial" pitchFamily="34" charset="0"/>
              <a:buChar char="•"/>
            </a:pPr>
            <a:r>
              <a:rPr lang="el-GR" sz="2200" dirty="0" smtClean="0"/>
              <a:t>στη διευκόλυνση της προσαρμογής των μαθητών,</a:t>
            </a:r>
          </a:p>
          <a:p>
            <a:pPr>
              <a:buFont typeface="Arial" pitchFamily="34" charset="0"/>
              <a:buChar char="•"/>
            </a:pPr>
            <a:r>
              <a:rPr lang="el-GR" sz="2200" dirty="0" smtClean="0"/>
              <a:t>στη βελτίωση της επίδοσής τους και </a:t>
            </a:r>
          </a:p>
          <a:p>
            <a:pPr>
              <a:buFont typeface="Arial" pitchFamily="34" charset="0"/>
              <a:buChar char="•"/>
            </a:pPr>
            <a:r>
              <a:rPr lang="el-GR" sz="2200" dirty="0" smtClean="0"/>
              <a:t>στην εμφάνιση λιγότερων προβλημάτων συμπεριφοράς (βλ. </a:t>
            </a:r>
            <a:r>
              <a:rPr lang="el-GR" sz="2200" dirty="0" err="1" smtClean="0"/>
              <a:t>Γαλανάκη</a:t>
            </a:r>
            <a:r>
              <a:rPr lang="el-GR" sz="2200" dirty="0" smtClean="0"/>
              <a:t>, 2003. </a:t>
            </a:r>
            <a:r>
              <a:rPr lang="en-US" sz="2200" dirty="0" err="1" smtClean="0">
                <a:latin typeface="Cambria" pitchFamily="18" charset="0"/>
              </a:rPr>
              <a:t>Hartup</a:t>
            </a:r>
            <a:r>
              <a:rPr lang="el-GR" sz="2200" dirty="0" smtClean="0"/>
              <a:t>, 1996). </a:t>
            </a:r>
          </a:p>
          <a:p>
            <a:pPr>
              <a:buFont typeface="Arial" pitchFamily="34" charset="0"/>
              <a:buChar char="•"/>
            </a:pPr>
            <a:endParaRPr lang="el-GR" sz="2200" dirty="0" smtClean="0"/>
          </a:p>
          <a:p>
            <a:pPr>
              <a:buFont typeface="Wingdings" pitchFamily="2" charset="2"/>
              <a:buChar char="v"/>
            </a:pPr>
            <a:r>
              <a:rPr lang="el-GR" sz="2200" dirty="0"/>
              <a:t>Ο</a:t>
            </a:r>
            <a:r>
              <a:rPr lang="el-GR" sz="2200" dirty="0" smtClean="0"/>
              <a:t>ι μαθητές με μαθησιακές δυσκολίες έχουν λιγότερες αμοιβαίες φιλίες σε σχέση με τους συμμαθητές τους, μένουν συχνά μόνοι και δεν έχουν σταθερές φιλίες ή ο κύκλος των φίλων τους αποτελείται από συμμαθητές που έχουν επίσης μαθησιακές δυσκολίες (</a:t>
            </a:r>
            <a:r>
              <a:rPr lang="el-GR" sz="2200" dirty="0" err="1" smtClean="0"/>
              <a:t>Μπότσας</a:t>
            </a:r>
            <a:r>
              <a:rPr lang="el-GR" sz="2200" dirty="0" smtClean="0"/>
              <a:t> &amp; </a:t>
            </a:r>
            <a:r>
              <a:rPr lang="el-GR" sz="2200" dirty="0" err="1" smtClean="0"/>
              <a:t>Παντελιάδου</a:t>
            </a:r>
            <a:r>
              <a:rPr lang="el-GR" sz="2200" dirty="0" smtClean="0"/>
              <a:t>, 2007).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142844" y="357166"/>
            <a:ext cx="9001156" cy="6286544"/>
          </a:xfrm>
        </p:spPr>
        <p:txBody>
          <a:bodyPr>
            <a:noAutofit/>
          </a:bodyPr>
          <a:lstStyle/>
          <a:p>
            <a:pPr>
              <a:buNone/>
            </a:pPr>
            <a:r>
              <a:rPr lang="el-GR" sz="2000" b="1" dirty="0" smtClean="0"/>
              <a:t>Το κοινωνιόγραμμα ή η </a:t>
            </a:r>
            <a:r>
              <a:rPr lang="el-GR" sz="2000" b="1" dirty="0" err="1" smtClean="0"/>
              <a:t>κοινωνιομετρική</a:t>
            </a:r>
            <a:r>
              <a:rPr lang="el-GR" sz="2000" b="1" dirty="0" smtClean="0"/>
              <a:t> αξιολόγηση</a:t>
            </a:r>
          </a:p>
          <a:p>
            <a:pPr>
              <a:buNone/>
            </a:pPr>
            <a:endParaRPr lang="el-GR" sz="2000" b="1" dirty="0" smtClean="0"/>
          </a:p>
          <a:p>
            <a:pPr>
              <a:buNone/>
            </a:pPr>
            <a:r>
              <a:rPr lang="el-GR" sz="2000" dirty="0" smtClean="0"/>
              <a:t>Είναι μία ειδική μέθοδος μελέτης της ποσότητας και της ποιότητας των </a:t>
            </a:r>
          </a:p>
          <a:p>
            <a:pPr>
              <a:buNone/>
            </a:pPr>
            <a:r>
              <a:rPr lang="el-GR" sz="2000" dirty="0" smtClean="0"/>
              <a:t>διαπροσωπικών σχέσεων που αναπτύσσονται μεταξύ των μαθητών.</a:t>
            </a:r>
          </a:p>
          <a:p>
            <a:pPr>
              <a:buNone/>
            </a:pPr>
            <a:endParaRPr lang="el-GR" sz="2000" dirty="0" smtClean="0"/>
          </a:p>
          <a:p>
            <a:pPr>
              <a:buFont typeface="Wingdings" pitchFamily="2" charset="2"/>
              <a:buChar char="q"/>
            </a:pPr>
            <a:r>
              <a:rPr lang="el-GR" sz="2000" dirty="0" smtClean="0"/>
              <a:t>Για την </a:t>
            </a:r>
            <a:r>
              <a:rPr lang="el-GR" sz="2000" dirty="0" err="1" smtClean="0"/>
              <a:t>κοινωνιομετρική</a:t>
            </a:r>
            <a:r>
              <a:rPr lang="el-GR" sz="2000" dirty="0" smtClean="0"/>
              <a:t> αξιολόγηση χρησιμοποιούνται (</a:t>
            </a:r>
            <a:r>
              <a:rPr lang="en-US" sz="2000" dirty="0" smtClean="0">
                <a:latin typeface="Cambria" pitchFamily="18" charset="0"/>
              </a:rPr>
              <a:t>Doll et al</a:t>
            </a:r>
            <a:r>
              <a:rPr lang="el-GR" sz="2000" dirty="0" smtClean="0">
                <a:latin typeface="Cambria" pitchFamily="18" charset="0"/>
              </a:rPr>
              <a:t>., </a:t>
            </a:r>
            <a:r>
              <a:rPr lang="el-GR" sz="2000" dirty="0" smtClean="0"/>
              <a:t>2009):</a:t>
            </a:r>
          </a:p>
          <a:p>
            <a:pPr>
              <a:buFont typeface="Wingdings" pitchFamily="2" charset="2"/>
              <a:buChar char="q"/>
            </a:pPr>
            <a:endParaRPr lang="el-GR" sz="2000" dirty="0" smtClean="0"/>
          </a:p>
          <a:p>
            <a:pPr marL="514350" indent="-514350">
              <a:buNone/>
            </a:pPr>
            <a:r>
              <a:rPr lang="el-GR" sz="2000" dirty="0" smtClean="0"/>
              <a:t>1. </a:t>
            </a:r>
            <a:r>
              <a:rPr lang="el-GR" sz="2000" u="sng" dirty="0" smtClean="0"/>
              <a:t>στρατηγικές κατονομασίας</a:t>
            </a:r>
            <a:r>
              <a:rPr lang="el-GR" sz="2000" dirty="0" smtClean="0"/>
              <a:t>:</a:t>
            </a:r>
          </a:p>
          <a:p>
            <a:pPr marL="514350" indent="-514350">
              <a:buNone/>
            </a:pPr>
            <a:r>
              <a:rPr lang="el-GR" sz="2000" dirty="0" smtClean="0"/>
              <a:t>	οι μαθητές δηλώνουν κατά ιεραρχική σειρά τα ονόματα των μαθητών που ταιριάζουν σε μία συγκεκριμένη περιγραφή (π.χ. «θα ήθελα να κάθομαι στο ίδιο θρανίο μαζί τους» ή «δε θα ήθελα να κάθομαι στο ίδιο θρανίο μαζί τους»)</a:t>
            </a:r>
          </a:p>
          <a:p>
            <a:pPr marL="514350" indent="-514350">
              <a:buFont typeface="+mj-lt"/>
              <a:buAutoNum type="arabicParenR"/>
            </a:pPr>
            <a:endParaRPr lang="el-GR" sz="2000" dirty="0" smtClean="0"/>
          </a:p>
          <a:p>
            <a:pPr marL="514350" indent="-514350">
              <a:buNone/>
            </a:pPr>
            <a:r>
              <a:rPr lang="el-GR" sz="2000" dirty="0" smtClean="0"/>
              <a:t>2. </a:t>
            </a:r>
            <a:r>
              <a:rPr lang="el-GR" sz="2000" u="sng" dirty="0" smtClean="0"/>
              <a:t>μετρήσεις βάσει του καταλόγου ονομάτων της τάξης</a:t>
            </a:r>
            <a:r>
              <a:rPr lang="el-GR" sz="2000" dirty="0" smtClean="0"/>
              <a:t>:</a:t>
            </a:r>
          </a:p>
          <a:p>
            <a:pPr marL="514350" indent="-514350">
              <a:buNone/>
            </a:pPr>
            <a:r>
              <a:rPr lang="el-GR" sz="2000" dirty="0" smtClean="0"/>
              <a:t>	οι μαθητές αξιολογούν κάθε συμμαθητή τους έχοντας ως βάση ένα κριτήριο (π.χ. «θα ήθελα να κάθομαι στο ίδιο θρανίο μαζί του» ή «μου αρέσει να παίζω μαζί του»).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p:txBody>
          <a:bodyPr/>
          <a:lstStyle/>
          <a:p>
            <a:r>
              <a:rPr lang="el-GR" dirty="0" smtClean="0"/>
              <a:t>Μέρος δεύτερο</a:t>
            </a:r>
            <a:endParaRPr lang="el-GR" dirty="0"/>
          </a:p>
        </p:txBody>
      </p:sp>
      <p:sp>
        <p:nvSpPr>
          <p:cNvPr id="4" name="3 - Τίτλος"/>
          <p:cNvSpPr>
            <a:spLocks noGrp="1"/>
          </p:cNvSpPr>
          <p:nvPr>
            <p:ph type="ctrTitle"/>
          </p:nvPr>
        </p:nvSpPr>
        <p:spPr/>
        <p:txBody>
          <a:bodyPr>
            <a:normAutofit fontScale="90000"/>
          </a:bodyPr>
          <a:lstStyle/>
          <a:p>
            <a:r>
              <a:rPr lang="el-GR" dirty="0" smtClean="0"/>
              <a:t>Διαχείριση σχολικής τάξης σε τάξεις συνεκπαίδευσης μαθητών με και χωρίς αναπηρία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500042"/>
            <a:ext cx="8929718" cy="6357958"/>
          </a:xfrm>
        </p:spPr>
        <p:txBody>
          <a:bodyPr>
            <a:noAutofit/>
          </a:bodyPr>
          <a:lstStyle/>
          <a:p>
            <a:pPr>
              <a:buFont typeface="Wingdings" pitchFamily="2" charset="2"/>
              <a:buChar char="Ø"/>
            </a:pPr>
            <a:r>
              <a:rPr lang="el-GR" sz="2200" dirty="0" smtClean="0"/>
              <a:t>Η αποδοχή κάθε μαθητή στην τάξη μπορεί να προσδιοριστεί με τη μέτρηση των φορών που τον κατονομάζουν ή με τον υπολογισμό του μέσου όρου των βαθμολογήσεων από τους συμμαθητές. </a:t>
            </a:r>
          </a:p>
          <a:p>
            <a:pPr>
              <a:buFont typeface="Wingdings" pitchFamily="2" charset="2"/>
              <a:buChar char="Ø"/>
            </a:pPr>
            <a:r>
              <a:rPr lang="el-GR" sz="2200" dirty="0" smtClean="0"/>
              <a:t>Οι φιλίες μεταξύ των μαθητών μπορούν να εντοπιστούν εάν δύο μαθητές κατονομάζουν ή αξιολογούν υψηλά ο ένας τον άλλο (</a:t>
            </a:r>
            <a:r>
              <a:rPr lang="en-US" sz="2200" dirty="0" smtClean="0">
                <a:latin typeface="Cambria" pitchFamily="18" charset="0"/>
              </a:rPr>
              <a:t>Doll et al</a:t>
            </a:r>
            <a:r>
              <a:rPr lang="el-GR" sz="2200" dirty="0" smtClean="0">
                <a:latin typeface="Cambria" pitchFamily="18" charset="0"/>
              </a:rPr>
              <a:t>., </a:t>
            </a:r>
            <a:r>
              <a:rPr lang="el-GR" sz="2200" dirty="0" smtClean="0"/>
              <a:t>2009).</a:t>
            </a:r>
          </a:p>
          <a:p>
            <a:endParaRPr lang="el-GR" sz="2200" dirty="0" smtClean="0"/>
          </a:p>
          <a:p>
            <a:pPr>
              <a:buFont typeface="Wingdings" pitchFamily="2" charset="2"/>
              <a:buChar char="q"/>
            </a:pPr>
            <a:r>
              <a:rPr lang="el-GR" sz="2200" dirty="0" smtClean="0"/>
              <a:t>Οι πρακτικές δυνατότητες αξιοποίησης του κοινωνιογράμματος αφορούν:</a:t>
            </a:r>
          </a:p>
          <a:p>
            <a:pPr>
              <a:buFont typeface="Wingdings" pitchFamily="2" charset="2"/>
              <a:buChar char="q"/>
            </a:pPr>
            <a:endParaRPr lang="el-GR" sz="2200" dirty="0" smtClean="0"/>
          </a:p>
          <a:p>
            <a:pPr>
              <a:buFont typeface="Wingdings" pitchFamily="2" charset="2"/>
              <a:buChar char="ü"/>
            </a:pPr>
            <a:r>
              <a:rPr lang="el-GR" sz="2200" dirty="0" smtClean="0"/>
              <a:t>στη διαχείριση των </a:t>
            </a:r>
            <a:r>
              <a:rPr lang="el-GR" sz="2200" dirty="0" err="1" smtClean="0"/>
              <a:t>συμπεριφορικών</a:t>
            </a:r>
            <a:r>
              <a:rPr lang="el-GR" sz="2200" dirty="0" smtClean="0"/>
              <a:t> προβλημάτων που μπορεί να οφείλονται στις διαπροσωπικές σχέσεις των μαθητών,</a:t>
            </a:r>
          </a:p>
          <a:p>
            <a:pPr>
              <a:buFont typeface="Wingdings" pitchFamily="2" charset="2"/>
              <a:buChar char="ü"/>
            </a:pPr>
            <a:r>
              <a:rPr lang="el-GR" sz="2200" dirty="0" smtClean="0"/>
              <a:t>στη διαχείριση μαθησιακών προβλημάτων που μπορεί να οφείλονται στις διαπροσωπικές σχέσεις των μαθητών,</a:t>
            </a:r>
          </a:p>
          <a:p>
            <a:pPr>
              <a:buFont typeface="Wingdings" pitchFamily="2" charset="2"/>
              <a:buChar char="ü"/>
            </a:pPr>
            <a:r>
              <a:rPr lang="el-GR" sz="2200" dirty="0" smtClean="0"/>
              <a:t>στη συγκρότηση ομάδων στο πλαίσιο της </a:t>
            </a:r>
            <a:r>
              <a:rPr lang="el-GR" sz="2200" dirty="0" err="1" smtClean="0"/>
              <a:t>ομαδοσυνεργατικής</a:t>
            </a:r>
            <a:r>
              <a:rPr lang="el-GR" sz="2200" dirty="0" smtClean="0"/>
              <a:t> διδασκαλίας (</a:t>
            </a:r>
            <a:r>
              <a:rPr lang="el-GR" sz="2200" dirty="0" err="1" smtClean="0"/>
              <a:t>Κλουβάτος</a:t>
            </a:r>
            <a:r>
              <a:rPr lang="el-GR" sz="2200" dirty="0" smtClean="0"/>
              <a:t>,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8329642" cy="654032"/>
          </a:xfrm>
        </p:spPr>
        <p:txBody>
          <a:bodyPr>
            <a:normAutofit/>
          </a:bodyPr>
          <a:lstStyle/>
          <a:p>
            <a:r>
              <a:rPr lang="el-GR" sz="3200" dirty="0" smtClean="0"/>
              <a:t>Σχέσεις εκπαιδευτικού γονέων</a:t>
            </a:r>
            <a:endParaRPr lang="el-GR" sz="3200" dirty="0"/>
          </a:p>
        </p:txBody>
      </p:sp>
      <p:sp>
        <p:nvSpPr>
          <p:cNvPr id="3" name="2 - Θέση περιεχομένου"/>
          <p:cNvSpPr>
            <a:spLocks noGrp="1"/>
          </p:cNvSpPr>
          <p:nvPr>
            <p:ph sz="quarter" idx="1"/>
          </p:nvPr>
        </p:nvSpPr>
        <p:spPr>
          <a:xfrm>
            <a:off x="214282" y="1071546"/>
            <a:ext cx="8472518" cy="5357850"/>
          </a:xfrm>
        </p:spPr>
        <p:txBody>
          <a:bodyPr>
            <a:normAutofit fontScale="85000" lnSpcReduction="10000"/>
          </a:bodyPr>
          <a:lstStyle/>
          <a:p>
            <a:pPr>
              <a:buFont typeface="Wingdings" pitchFamily="2" charset="2"/>
              <a:buChar char="v"/>
            </a:pPr>
            <a:r>
              <a:rPr lang="el-GR" dirty="0" smtClean="0"/>
              <a:t>Οι καλές σχέσεις σχολείου-οικογένειας έχουν θετικές επιδράσεις πρωτίστως στους μαθητές, και κατ’ επέκταση στους γονείς και τους εκπαιδευτικούς. </a:t>
            </a:r>
          </a:p>
          <a:p>
            <a:pPr>
              <a:buFont typeface="Wingdings" pitchFamily="2" charset="2"/>
              <a:buChar char="v"/>
            </a:pPr>
            <a:endParaRPr lang="el-GR" dirty="0" smtClean="0"/>
          </a:p>
          <a:p>
            <a:pPr>
              <a:buFont typeface="Wingdings" pitchFamily="2" charset="2"/>
              <a:buChar char="v"/>
            </a:pPr>
            <a:r>
              <a:rPr lang="el-GR" dirty="0" smtClean="0"/>
              <a:t>Συμβάλλουν στη βελτίωση της αυτοεκτίμησης και της επίδοσης των μαθητών, στη βελτίωση της συμπεριφοράς τους, στην αύξηση των κινήτρων των μαθητών για μάθηση, στη συνεργασία των γονέων για τις εργασίες στο σπίτι και στην ικανοποίηση των γονέων για το ρόλο των εκπαιδευτικών (</a:t>
            </a:r>
            <a:r>
              <a:rPr lang="el-GR" dirty="0" err="1" smtClean="0"/>
              <a:t>Ματσαγγούρας</a:t>
            </a:r>
            <a:r>
              <a:rPr lang="el-GR" dirty="0" smtClean="0"/>
              <a:t> &amp; </a:t>
            </a:r>
            <a:r>
              <a:rPr lang="el-GR" dirty="0" err="1" smtClean="0"/>
              <a:t>Πούλου</a:t>
            </a:r>
            <a:r>
              <a:rPr lang="el-GR" dirty="0" smtClean="0"/>
              <a:t>, 2009). </a:t>
            </a:r>
          </a:p>
          <a:p>
            <a:pPr>
              <a:buFont typeface="Wingdings" pitchFamily="2" charset="2"/>
              <a:buChar char="v"/>
            </a:pPr>
            <a:endParaRPr lang="el-GR" dirty="0" smtClean="0"/>
          </a:p>
          <a:p>
            <a:pPr>
              <a:buFont typeface="Wingdings" pitchFamily="2" charset="2"/>
              <a:buChar char="v"/>
            </a:pPr>
            <a:r>
              <a:rPr lang="el-GR" dirty="0" smtClean="0"/>
              <a:t>Επιπλέον, γονείς και εκπαιδευτικοί αποκτούν μια πιο ολοκληρωμένη εικόνα για τις δυνατότητες και τις αδυναμίες των μαθητών, γεγονός που βελτιώνει τόσο την ποιότητα της παρεχόμενης εκπαίδευσης όσο και την ποιότητα των σχέσεων που αναπτύσσουν αμφότεροι με τους μαθητές (</a:t>
            </a:r>
            <a:r>
              <a:rPr lang="el-GR" dirty="0" err="1" smtClean="0"/>
              <a:t>Μπρούζος</a:t>
            </a:r>
            <a:r>
              <a:rPr lang="el-GR" dirty="0" smtClean="0"/>
              <a:t>, 2009). </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404664"/>
            <a:ext cx="8786874" cy="6239046"/>
          </a:xfrm>
        </p:spPr>
        <p:txBody>
          <a:bodyPr>
            <a:normAutofit fontScale="70000" lnSpcReduction="20000"/>
          </a:bodyPr>
          <a:lstStyle/>
          <a:p>
            <a:pPr>
              <a:buNone/>
            </a:pPr>
            <a:r>
              <a:rPr lang="el-GR" dirty="0" smtClean="0"/>
              <a:t>Στον </a:t>
            </a:r>
            <a:r>
              <a:rPr lang="el-GR" b="1" dirty="0" smtClean="0"/>
              <a:t>μαθητή με ειδικές εκπαιδευτικές ανάγκες</a:t>
            </a:r>
            <a:r>
              <a:rPr lang="el-GR" dirty="0" smtClean="0"/>
              <a:t> μία καλή σχέση μεταξύ των </a:t>
            </a:r>
          </a:p>
          <a:p>
            <a:pPr>
              <a:buNone/>
            </a:pPr>
            <a:r>
              <a:rPr lang="el-GR" dirty="0" smtClean="0"/>
              <a:t>γονέων και του εκπαιδευτικού τού παρέχει:</a:t>
            </a:r>
          </a:p>
          <a:p>
            <a:pPr>
              <a:buNone/>
            </a:pPr>
            <a:r>
              <a:rPr lang="el-GR" dirty="0" smtClean="0"/>
              <a:t>(α) μεγαλύτερη συνέπεια και σταθερότητα στους δυο πιο σημαντικούς χώρους  </a:t>
            </a:r>
          </a:p>
          <a:p>
            <a:pPr>
              <a:buNone/>
            </a:pPr>
            <a:r>
              <a:rPr lang="el-GR" dirty="0"/>
              <a:t>	 </a:t>
            </a:r>
            <a:r>
              <a:rPr lang="el-GR" dirty="0" smtClean="0"/>
              <a:t> στους οποίους ζει και αναπτύσσεται, </a:t>
            </a:r>
          </a:p>
          <a:p>
            <a:pPr>
              <a:buNone/>
            </a:pPr>
            <a:r>
              <a:rPr lang="el-GR" dirty="0" smtClean="0"/>
              <a:t>(β) αυξημένες ευκαιρίες για μάθηση και εξέλιξη, οι οποίες ξεκινούν στο σχολείο </a:t>
            </a:r>
          </a:p>
          <a:p>
            <a:pPr>
              <a:buNone/>
            </a:pPr>
            <a:r>
              <a:rPr lang="el-GR" dirty="0"/>
              <a:t> </a:t>
            </a:r>
            <a:r>
              <a:rPr lang="el-GR" dirty="0" smtClean="0"/>
              <a:t>      και ολοκληρώνονται στο σπίτι, και </a:t>
            </a:r>
          </a:p>
          <a:p>
            <a:pPr>
              <a:buNone/>
            </a:pPr>
            <a:r>
              <a:rPr lang="el-GR" dirty="0" smtClean="0"/>
              <a:t>(γ) πρόσβαση σε περισσότερες πηγές και υπηρεσίες (</a:t>
            </a:r>
            <a:r>
              <a:rPr lang="el-GR" dirty="0" err="1" smtClean="0"/>
              <a:t>Τσιμπιδάκη</a:t>
            </a:r>
            <a:r>
              <a:rPr lang="el-GR" dirty="0" smtClean="0"/>
              <a:t>, 2008). </a:t>
            </a:r>
          </a:p>
          <a:p>
            <a:pPr>
              <a:buNone/>
            </a:pPr>
            <a:endParaRPr lang="el-GR" dirty="0" smtClean="0"/>
          </a:p>
          <a:p>
            <a:pPr>
              <a:buNone/>
            </a:pPr>
            <a:endParaRPr lang="el-GR" dirty="0" smtClean="0"/>
          </a:p>
          <a:p>
            <a:pPr>
              <a:buNone/>
            </a:pPr>
            <a:r>
              <a:rPr lang="el-GR" dirty="0" smtClean="0"/>
              <a:t>Τα οφέλη που αποκομίζει </a:t>
            </a:r>
            <a:r>
              <a:rPr lang="el-GR" b="1" dirty="0" smtClean="0"/>
              <a:t>ο εκπαιδευτικός </a:t>
            </a:r>
            <a:r>
              <a:rPr lang="el-GR" dirty="0" smtClean="0"/>
              <a:t>από τη συνεργασία με τους γονείς </a:t>
            </a:r>
          </a:p>
          <a:p>
            <a:pPr>
              <a:buNone/>
            </a:pPr>
            <a:r>
              <a:rPr lang="el-GR" dirty="0" smtClean="0"/>
              <a:t>του μαθητή με αναπηρία είναι: </a:t>
            </a:r>
          </a:p>
          <a:p>
            <a:pPr>
              <a:buNone/>
            </a:pPr>
            <a:r>
              <a:rPr lang="el-GR" dirty="0" smtClean="0"/>
              <a:t>(α) μεγαλύτερη κατανόηση των αναγκών του μαθητή και των γονέων, </a:t>
            </a:r>
          </a:p>
          <a:p>
            <a:pPr>
              <a:buNone/>
            </a:pPr>
            <a:r>
              <a:rPr lang="el-GR" dirty="0" smtClean="0"/>
              <a:t>(β) συλλογή πληροφοριών που βοηθούν στην καλύτερη προσαρμογή του   </a:t>
            </a:r>
          </a:p>
          <a:p>
            <a:pPr>
              <a:buNone/>
            </a:pPr>
            <a:r>
              <a:rPr lang="el-GR" dirty="0"/>
              <a:t> </a:t>
            </a:r>
            <a:r>
              <a:rPr lang="el-GR" dirty="0" smtClean="0"/>
              <a:t>      προγράμματος στις ανάγκες του μαθητή, </a:t>
            </a:r>
          </a:p>
          <a:p>
            <a:pPr>
              <a:buNone/>
            </a:pPr>
            <a:r>
              <a:rPr lang="el-GR" dirty="0" smtClean="0"/>
              <a:t>(γ) αύξηση των ευκαιριών για ενίσχυση των κατάλληλων συμπεριφορών του μαθητή   </a:t>
            </a:r>
          </a:p>
          <a:p>
            <a:pPr>
              <a:buNone/>
            </a:pPr>
            <a:r>
              <a:rPr lang="el-GR" dirty="0"/>
              <a:t> </a:t>
            </a:r>
            <a:r>
              <a:rPr lang="el-GR" dirty="0" smtClean="0"/>
              <a:t>      μέσα και έξω από το σχολείο, </a:t>
            </a:r>
          </a:p>
          <a:p>
            <a:pPr>
              <a:buNone/>
            </a:pPr>
            <a:r>
              <a:rPr lang="el-GR" dirty="0" smtClean="0"/>
              <a:t>(δ) πρόσβαση σε μία ευρεία κλίμακα κοινωνικών ενισχυτών που παρέχονται από τους </a:t>
            </a:r>
          </a:p>
          <a:p>
            <a:pPr>
              <a:buNone/>
            </a:pPr>
            <a:r>
              <a:rPr lang="el-GR" dirty="0"/>
              <a:t> </a:t>
            </a:r>
            <a:r>
              <a:rPr lang="el-GR" dirty="0" smtClean="0"/>
              <a:t>      γονείς, και </a:t>
            </a:r>
          </a:p>
          <a:p>
            <a:pPr>
              <a:buNone/>
            </a:pPr>
            <a:r>
              <a:rPr lang="el-GR" dirty="0" smtClean="0"/>
              <a:t>(ε) στήριξη του εκπαιδευτικού έργου από τους γονείς (</a:t>
            </a:r>
            <a:r>
              <a:rPr lang="el-GR" dirty="0" err="1" smtClean="0"/>
              <a:t>Πολυχρονοπούλου</a:t>
            </a:r>
            <a:r>
              <a:rPr lang="el-GR" dirty="0" smtClean="0"/>
              <a:t>, 2004).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654032"/>
          </a:xfrm>
        </p:spPr>
        <p:txBody>
          <a:bodyPr>
            <a:normAutofit/>
          </a:bodyPr>
          <a:lstStyle/>
          <a:p>
            <a:r>
              <a:rPr lang="el-GR" sz="2800" dirty="0" smtClean="0"/>
              <a:t>Ο ρόλος του εκπαιδευτικού</a:t>
            </a:r>
            <a:endParaRPr lang="el-GR" sz="2800" dirty="0"/>
          </a:p>
        </p:txBody>
      </p:sp>
      <p:sp>
        <p:nvSpPr>
          <p:cNvPr id="3" name="2 - Θέση περιεχομένου"/>
          <p:cNvSpPr>
            <a:spLocks noGrp="1"/>
          </p:cNvSpPr>
          <p:nvPr>
            <p:ph sz="quarter" idx="1"/>
          </p:nvPr>
        </p:nvSpPr>
        <p:spPr>
          <a:xfrm>
            <a:off x="214282" y="1142984"/>
            <a:ext cx="8715436" cy="5500726"/>
          </a:xfrm>
        </p:spPr>
        <p:txBody>
          <a:bodyPr>
            <a:normAutofit/>
          </a:bodyPr>
          <a:lstStyle/>
          <a:p>
            <a:pPr>
              <a:buFont typeface="Wingdings" pitchFamily="2" charset="2"/>
              <a:buChar char="v"/>
            </a:pPr>
            <a:r>
              <a:rPr lang="el-GR" sz="2200" dirty="0" smtClean="0"/>
              <a:t>Για μία αποτελεσματική επικοινωνία με τους γονείς οι εκπαιδευτικοί οφείλουν αρχικά να διερευνήσουν τις </a:t>
            </a:r>
            <a:r>
              <a:rPr lang="el-GR" sz="2200" u="sng" dirty="0" smtClean="0"/>
              <a:t>στάσεις </a:t>
            </a:r>
            <a:r>
              <a:rPr lang="el-GR" sz="2200" dirty="0" smtClean="0"/>
              <a:t>που έχουν προς αυτούς και να αλλάξουν τυχόν δυσλειτουργικές στάσεις που δημιουργούν ανταγωνιστικές σχέσεις. </a:t>
            </a:r>
          </a:p>
          <a:p>
            <a:pPr>
              <a:buFont typeface="Wingdings" pitchFamily="2" charset="2"/>
              <a:buChar char="v"/>
            </a:pPr>
            <a:endParaRPr lang="el-GR" sz="2200" dirty="0" smtClean="0"/>
          </a:p>
          <a:p>
            <a:pPr>
              <a:buNone/>
            </a:pPr>
            <a:r>
              <a:rPr lang="el-GR" sz="2200" dirty="0" smtClean="0"/>
              <a:t>    Δυσλειτουργική είναι η στάση του εκπαιδευτικού, όταν αντιμετωπίζει τους γονείς του μαθητή με αναπηρία:</a:t>
            </a:r>
          </a:p>
          <a:p>
            <a:pPr>
              <a:buNone/>
            </a:pPr>
            <a:endParaRPr lang="el-GR" sz="2200" dirty="0" smtClean="0"/>
          </a:p>
          <a:p>
            <a:r>
              <a:rPr lang="el-GR" sz="2200" dirty="0" smtClean="0"/>
              <a:t>ως ευάλωτους και αδύναμους</a:t>
            </a:r>
          </a:p>
          <a:p>
            <a:r>
              <a:rPr lang="el-GR" sz="2200" dirty="0" smtClean="0"/>
              <a:t>ως ασθενείς που χρήζουν θεραπείας</a:t>
            </a:r>
          </a:p>
          <a:p>
            <a:r>
              <a:rPr lang="el-GR" sz="2200" dirty="0" smtClean="0"/>
              <a:t>ως υπευθύνους για την κατάσταση του παιδιού</a:t>
            </a:r>
          </a:p>
          <a:p>
            <a:r>
              <a:rPr lang="el-GR" sz="2200" dirty="0" smtClean="0"/>
              <a:t>ως λιγότερο νοήμονες από τον ίδιο ή ως «δύσκολους» (</a:t>
            </a:r>
            <a:r>
              <a:rPr lang="el-GR" sz="2200" dirty="0" err="1" smtClean="0"/>
              <a:t>Πολυχρονοπούλου</a:t>
            </a:r>
            <a:r>
              <a:rPr lang="el-GR" sz="2200" dirty="0" smtClean="0"/>
              <a:t>, 2004. </a:t>
            </a:r>
            <a:r>
              <a:rPr lang="el-GR" sz="2200" dirty="0" err="1" smtClean="0"/>
              <a:t>Τσιμπιδάκη</a:t>
            </a:r>
            <a:r>
              <a:rPr lang="el-GR" sz="2200" dirty="0" smtClean="0"/>
              <a:t>, 2008). </a:t>
            </a:r>
          </a:p>
          <a:p>
            <a:pPr>
              <a:buFont typeface="Wingdings" pitchFamily="2" charset="2"/>
              <a:buChar char="v"/>
            </a:pPr>
            <a:endParaRPr lang="el-GR"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14282" y="500042"/>
            <a:ext cx="8715436" cy="6072230"/>
          </a:xfrm>
        </p:spPr>
        <p:txBody>
          <a:bodyPr>
            <a:normAutofit/>
          </a:bodyPr>
          <a:lstStyle/>
          <a:p>
            <a:pPr>
              <a:buFont typeface="Wingdings" pitchFamily="2" charset="2"/>
              <a:buChar char="v"/>
            </a:pPr>
            <a:r>
              <a:rPr lang="el-GR" sz="2200" u="sng" dirty="0" smtClean="0"/>
              <a:t>Ο εκπαιδευτικός οφείλει</a:t>
            </a:r>
            <a:r>
              <a:rPr lang="el-GR" sz="2200" dirty="0" smtClean="0"/>
              <a:t>:</a:t>
            </a:r>
          </a:p>
          <a:p>
            <a:pPr>
              <a:buFont typeface="Wingdings" pitchFamily="2" charset="2"/>
              <a:buChar char="v"/>
            </a:pPr>
            <a:endParaRPr lang="el-GR" sz="2200" dirty="0" smtClean="0"/>
          </a:p>
          <a:p>
            <a:r>
              <a:rPr lang="el-GR" sz="2200" dirty="0" smtClean="0"/>
              <a:t>να δείχνει σεβασμό στους γονείς, </a:t>
            </a:r>
          </a:p>
          <a:p>
            <a:r>
              <a:rPr lang="el-GR" sz="2200" dirty="0" smtClean="0"/>
              <a:t>να τους ακούει προσεχτικά, </a:t>
            </a:r>
          </a:p>
          <a:p>
            <a:r>
              <a:rPr lang="el-GR" sz="2200" dirty="0" smtClean="0"/>
              <a:t>να δείχνει ευαισθησία και ενδιαφέρον, </a:t>
            </a:r>
          </a:p>
          <a:p>
            <a:r>
              <a:rPr lang="el-GR" sz="2200" dirty="0" smtClean="0"/>
              <a:t>να έχει θετική στάση, </a:t>
            </a:r>
          </a:p>
          <a:p>
            <a:r>
              <a:rPr lang="el-GR" sz="2200" dirty="0" smtClean="0"/>
              <a:t>να τους συμπεριφέρεται ως ισότιμους, </a:t>
            </a:r>
          </a:p>
          <a:p>
            <a:r>
              <a:rPr lang="el-GR" sz="2200" dirty="0" smtClean="0"/>
              <a:t>να αναγνωρίζει τον παιδαγωγικό τους ρόλο, </a:t>
            </a:r>
          </a:p>
          <a:p>
            <a:r>
              <a:rPr lang="el-GR" sz="2200" dirty="0" smtClean="0"/>
              <a:t>να τηρεί μια γνήσια και ειλικρινή στάση απέναντί τους,</a:t>
            </a:r>
          </a:p>
          <a:p>
            <a:r>
              <a:rPr lang="el-GR" sz="2200" dirty="0" smtClean="0"/>
              <a:t>να μην προβαίνει σε χαρακτηρισμούς και </a:t>
            </a:r>
          </a:p>
          <a:p>
            <a:r>
              <a:rPr lang="el-GR" sz="2200" dirty="0" smtClean="0"/>
              <a:t>να τονίζει όχι μόνο τις αδυναμίες, αλλά και τα προτερήματα του μαθητή (</a:t>
            </a:r>
            <a:r>
              <a:rPr lang="en-US" sz="2200" dirty="0" smtClean="0">
                <a:latin typeface="Cambria" pitchFamily="18" charset="0"/>
              </a:rPr>
              <a:t>Simpson</a:t>
            </a:r>
            <a:r>
              <a:rPr lang="el-GR" sz="2200" dirty="0" smtClean="0">
                <a:latin typeface="Cambria" pitchFamily="18" charset="0"/>
              </a:rPr>
              <a:t>,</a:t>
            </a:r>
            <a:r>
              <a:rPr lang="el-GR" sz="2200" dirty="0" smtClean="0"/>
              <a:t> 1990. </a:t>
            </a:r>
            <a:r>
              <a:rPr lang="el-GR" sz="2200" dirty="0" err="1" smtClean="0"/>
              <a:t>Τσιμπιδάκη</a:t>
            </a:r>
            <a:r>
              <a:rPr lang="el-GR" sz="2200" dirty="0" smtClean="0"/>
              <a:t>, 2008). </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500042"/>
            <a:ext cx="8401080" cy="5519758"/>
          </a:xfrm>
        </p:spPr>
        <p:txBody>
          <a:bodyPr>
            <a:normAutofit/>
          </a:bodyPr>
          <a:lstStyle/>
          <a:p>
            <a:pPr>
              <a:buFont typeface="Wingdings" pitchFamily="2" charset="2"/>
              <a:buChar char="v"/>
            </a:pPr>
            <a:r>
              <a:rPr lang="el-GR" sz="2200" u="sng" dirty="0" smtClean="0"/>
              <a:t>Κακές πρακτικές προσέγγισης </a:t>
            </a:r>
            <a:r>
              <a:rPr lang="el-GR" sz="2200" dirty="0" smtClean="0"/>
              <a:t>των γονέων περιλαμβάνουν την τάση του εκπαιδευτικού:</a:t>
            </a:r>
          </a:p>
          <a:p>
            <a:pPr>
              <a:buFont typeface="Wingdings" pitchFamily="2" charset="2"/>
              <a:buChar char="v"/>
            </a:pPr>
            <a:endParaRPr lang="el-GR" sz="2200" dirty="0" smtClean="0"/>
          </a:p>
          <a:p>
            <a:r>
              <a:rPr lang="el-GR" sz="2200" dirty="0" smtClean="0"/>
              <a:t> να συμπεριφέρεται σαν να έχει όλες τις λύσεις, </a:t>
            </a:r>
          </a:p>
          <a:p>
            <a:r>
              <a:rPr lang="el-GR" sz="2200" dirty="0" smtClean="0"/>
              <a:t>να βγάζει βιαστικά συμπεράσματα, </a:t>
            </a:r>
          </a:p>
          <a:p>
            <a:r>
              <a:rPr lang="el-GR" sz="2200" dirty="0" smtClean="0"/>
              <a:t>να υπερβάλλει στις κρίσεις του, </a:t>
            </a:r>
          </a:p>
          <a:p>
            <a:r>
              <a:rPr lang="el-GR" sz="2200" dirty="0" smtClean="0"/>
              <a:t>να κατηγορεί τους γονείς, </a:t>
            </a:r>
          </a:p>
          <a:p>
            <a:r>
              <a:rPr lang="el-GR" sz="2200" dirty="0" smtClean="0"/>
              <a:t>να επιβάλλει τις απόψεις του, </a:t>
            </a:r>
          </a:p>
          <a:p>
            <a:r>
              <a:rPr lang="el-GR" sz="2200" dirty="0" smtClean="0"/>
              <a:t>να υποτιμά τις πληροφορίες των γονέων και </a:t>
            </a:r>
          </a:p>
          <a:p>
            <a:r>
              <a:rPr lang="el-GR" sz="2200" dirty="0" smtClean="0"/>
              <a:t>να τους αποκλείει από σημαντικές αποφάσεις για το παιδί τους (</a:t>
            </a:r>
            <a:r>
              <a:rPr lang="en-US" sz="2200" dirty="0" smtClean="0">
                <a:latin typeface="Cambria" pitchFamily="18" charset="0"/>
              </a:rPr>
              <a:t>Simpson</a:t>
            </a:r>
            <a:r>
              <a:rPr lang="el-GR" sz="2200" dirty="0" smtClean="0"/>
              <a:t>, 1990).</a:t>
            </a:r>
          </a:p>
          <a:p>
            <a:endParaRPr lang="el-GR"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357166"/>
            <a:ext cx="9144000" cy="6286544"/>
          </a:xfrm>
        </p:spPr>
        <p:txBody>
          <a:bodyPr>
            <a:normAutofit fontScale="70000" lnSpcReduction="20000"/>
          </a:bodyPr>
          <a:lstStyle/>
          <a:p>
            <a:pPr>
              <a:buNone/>
            </a:pPr>
            <a:r>
              <a:rPr lang="el-GR" sz="2900" u="sng" dirty="0" smtClean="0"/>
              <a:t>Στάδια αποτελεσματικής σύναψης σχέσεων με τους γονείς</a:t>
            </a:r>
            <a:r>
              <a:rPr lang="el-GR" sz="2900" dirty="0" smtClean="0"/>
              <a:t> (</a:t>
            </a:r>
            <a:r>
              <a:rPr lang="el-GR" sz="2900" dirty="0" err="1" smtClean="0"/>
              <a:t>Μπρούζος</a:t>
            </a:r>
            <a:r>
              <a:rPr lang="el-GR" sz="2900" dirty="0" smtClean="0"/>
              <a:t>, 2009):</a:t>
            </a:r>
          </a:p>
          <a:p>
            <a:pPr>
              <a:buNone/>
            </a:pPr>
            <a:endParaRPr lang="el-GR" dirty="0" smtClean="0"/>
          </a:p>
          <a:p>
            <a:pPr>
              <a:buNone/>
            </a:pPr>
            <a:r>
              <a:rPr lang="el-GR" dirty="0" smtClean="0"/>
              <a:t>1</a:t>
            </a:r>
            <a:r>
              <a:rPr lang="el-GR" baseline="30000" dirty="0" smtClean="0"/>
              <a:t>ο </a:t>
            </a:r>
            <a:r>
              <a:rPr lang="el-GR" dirty="0" smtClean="0"/>
              <a:t>:Ο εκπαιδευτικός επιδιώκει να αντιληφθεί, να νιώσει και να κατανοήσει τις ανάγκες, τις επιθυμίες, τις σκέψεις, τα συναισθήματα και γενικά όλη την κατάσταση στην οποία βρίσκεται ο γονέας, χωρίς όμως να ταυτιστεί με αυτήν. Η πεποίθηση του γονέα ότι ο εκπαιδευτικός έχει τη διάθεση και είναι σε θέση να τον κατανοήσει αποτελεί βασική προϋπόθεση για την απρόσκοπτη εξέλιξη του διαλόγου. </a:t>
            </a:r>
          </a:p>
          <a:p>
            <a:pPr>
              <a:buNone/>
            </a:pPr>
            <a:endParaRPr lang="el-GR" dirty="0" smtClean="0"/>
          </a:p>
          <a:p>
            <a:pPr>
              <a:buNone/>
            </a:pPr>
            <a:r>
              <a:rPr lang="el-GR" dirty="0" smtClean="0"/>
              <a:t>2</a:t>
            </a:r>
            <a:r>
              <a:rPr lang="el-GR" baseline="30000" dirty="0" smtClean="0"/>
              <a:t>ο</a:t>
            </a:r>
            <a:r>
              <a:rPr lang="el-GR" dirty="0" smtClean="0"/>
              <a:t>:Περιλαμβάνει τη γνωστοποίηση των προσωπικών απόψεων του εκπαιδευτικού σχετικά με το υπό συζήτηση θέμα. Η κοινοποίηση των προσωπικών αντιλήψεων λειτουργεί ως ανατροφοδότηση για τον γονέα, ο οποίος αφενός αισθάνεται ότι δεν είναι μόνος του και αφετέρου διαπιστώνει ότι οι απόψεις του έχουν επίδραση στο συνομιλητή του. Η ανατροφοδότηση του εκπαιδευτικού πρέπει να είναι γνήσια και να μην εμπεριέχει μομφές. </a:t>
            </a:r>
          </a:p>
          <a:p>
            <a:pPr>
              <a:buNone/>
            </a:pPr>
            <a:endParaRPr lang="el-GR" dirty="0" smtClean="0"/>
          </a:p>
          <a:p>
            <a:pPr>
              <a:buNone/>
            </a:pPr>
            <a:r>
              <a:rPr lang="el-GR" dirty="0" smtClean="0"/>
              <a:t>3</a:t>
            </a:r>
            <a:r>
              <a:rPr lang="el-GR" baseline="30000" dirty="0" smtClean="0"/>
              <a:t>ο</a:t>
            </a:r>
            <a:r>
              <a:rPr lang="el-GR" dirty="0" smtClean="0"/>
              <a:t>: Υποβολή προτάσεων και από κοινού αναζήτηση μιας λύσης. </a:t>
            </a:r>
          </a:p>
          <a:p>
            <a:pPr>
              <a:buNone/>
            </a:pPr>
            <a:endParaRPr lang="el-GR" dirty="0" smtClean="0"/>
          </a:p>
          <a:p>
            <a:pPr>
              <a:buNone/>
            </a:pPr>
            <a:r>
              <a:rPr lang="el-GR" dirty="0" smtClean="0"/>
              <a:t>4</a:t>
            </a:r>
            <a:r>
              <a:rPr lang="el-GR" baseline="30000" dirty="0" smtClean="0"/>
              <a:t>ο</a:t>
            </a:r>
            <a:r>
              <a:rPr lang="el-GR" dirty="0" smtClean="0"/>
              <a:t>: Δοκιμάζονται στην πράξεις οι λύσεις που προτάθηκαν από κοινού, ενώ ο εκπαιδευτικός και ο γονέας παραμένουν σε συνεχή επαφή και ανταλλάσσουν απόψεις για τις εμπειρίες τους. </a:t>
            </a:r>
          </a:p>
          <a:p>
            <a:pPr>
              <a:buNone/>
            </a:pPr>
            <a:endParaRPr lang="el-GR" dirty="0" smtClean="0"/>
          </a:p>
          <a:p>
            <a:pPr>
              <a:buNone/>
            </a:pPr>
            <a:r>
              <a:rPr lang="el-GR" dirty="0" smtClean="0"/>
              <a:t>5</a:t>
            </a:r>
            <a:r>
              <a:rPr lang="el-GR" baseline="30000" dirty="0" smtClean="0"/>
              <a:t>ο</a:t>
            </a:r>
            <a:r>
              <a:rPr lang="el-GR" dirty="0" smtClean="0"/>
              <a:t>: Αξιολόγηση της επιτυχίας των προτάσεων και τυχόν επιβολή νέων.</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928670"/>
            <a:ext cx="8858280" cy="5091130"/>
          </a:xfrm>
        </p:spPr>
        <p:txBody>
          <a:bodyPr>
            <a:normAutofit fontScale="92500"/>
          </a:bodyPr>
          <a:lstStyle/>
          <a:p>
            <a:pPr>
              <a:buFont typeface="Wingdings" pitchFamily="2" charset="2"/>
              <a:buChar char="v"/>
            </a:pPr>
            <a:r>
              <a:rPr lang="el-GR" sz="2400" dirty="0" smtClean="0"/>
              <a:t>Σημαντική διευκρίνιση:</a:t>
            </a:r>
          </a:p>
          <a:p>
            <a:pPr>
              <a:buNone/>
            </a:pPr>
            <a:r>
              <a:rPr lang="el-GR" sz="2400" dirty="0" smtClean="0"/>
              <a:t>	Στόχος των συναντήσεων με τους γονείς είναι η απόκτηση της ικανότητας για λήψη αποφάσεων μέσω του διαλόγου και της αυτονομίας, ώστε σταδιακά να είναι σε θέση μόνοι τους οι γονείς να επιλύουν προβλήματα και να λαμβάνουν αποφάσεις.</a:t>
            </a:r>
          </a:p>
          <a:p>
            <a:pPr>
              <a:buNone/>
            </a:pPr>
            <a:r>
              <a:rPr lang="el-GR" sz="2400" dirty="0" smtClean="0"/>
              <a:t> </a:t>
            </a:r>
          </a:p>
          <a:p>
            <a:pPr>
              <a:buFont typeface="Wingdings" pitchFamily="2" charset="2"/>
              <a:buChar char="Ø"/>
            </a:pPr>
            <a:r>
              <a:rPr lang="el-GR" sz="2400" dirty="0" smtClean="0"/>
              <a:t>Στις περιπτώσεις εκείνες όπου οι γονείς περιμένουν από τον εκπαιδευτικό να τους απαλλάξει από τη λήψη αποφάσεων σχετικά με το συγκεκριμένο πρόβλημα που αντιμετωπίζουν με το παιδί τους, ο εκπαιδευτικός οφείλει να είναι προσεκτικός και να μην ενδίδει στις πιέσεις τους παρέχοντάς τους συμβουλές με τη μορφή συνταγογραφίας, γιατί με αυτόν τον τρόπο θα καταστήσει τους γονείς εξαρτώμενους από τον ίδιο. Ο ρόλος του εκπαιδευτικού ως συμβούλου πρέπει βαθμιαία να καταστεί περιττός (</a:t>
            </a:r>
            <a:r>
              <a:rPr lang="el-GR" sz="2400" dirty="0" err="1" smtClean="0"/>
              <a:t>Μπρούζος</a:t>
            </a:r>
            <a:r>
              <a:rPr lang="el-GR" sz="2400" dirty="0" smtClean="0"/>
              <a:t>, 2009).</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472518" cy="571504"/>
          </a:xfrm>
        </p:spPr>
        <p:txBody>
          <a:bodyPr>
            <a:normAutofit/>
          </a:bodyPr>
          <a:lstStyle/>
          <a:p>
            <a:r>
              <a:rPr lang="el-GR" sz="2800" dirty="0" smtClean="0"/>
              <a:t>Τύποι </a:t>
            </a:r>
            <a:r>
              <a:rPr lang="el-GR" sz="2800" dirty="0" err="1" smtClean="0"/>
              <a:t>γονεϊκής</a:t>
            </a:r>
            <a:r>
              <a:rPr lang="el-GR" sz="2800" dirty="0" smtClean="0"/>
              <a:t> εμπλοκής</a:t>
            </a:r>
            <a:endParaRPr lang="el-GR" sz="2800" dirty="0"/>
          </a:p>
        </p:txBody>
      </p:sp>
      <p:sp>
        <p:nvSpPr>
          <p:cNvPr id="3" name="2 - Θέση περιεχομένου"/>
          <p:cNvSpPr>
            <a:spLocks noGrp="1"/>
          </p:cNvSpPr>
          <p:nvPr>
            <p:ph sz="quarter" idx="1"/>
          </p:nvPr>
        </p:nvSpPr>
        <p:spPr>
          <a:xfrm>
            <a:off x="142844" y="785794"/>
            <a:ext cx="9001156" cy="6072206"/>
          </a:xfrm>
        </p:spPr>
        <p:txBody>
          <a:bodyPr>
            <a:normAutofit fontScale="62500" lnSpcReduction="20000"/>
          </a:bodyPr>
          <a:lstStyle/>
          <a:p>
            <a:pPr>
              <a:buFont typeface="Wingdings" pitchFamily="2" charset="2"/>
              <a:buChar char="ü"/>
            </a:pPr>
            <a:r>
              <a:rPr lang="el-GR" sz="2900" dirty="0" smtClean="0"/>
              <a:t>Ενημέρωση των γονέων σε σεμινάρια επιμόρφωσης και επισκέψεις των εκπαιδευτικών στο σπίτι των γονέων, με στόχο τη δημιουργία ενός ευνοϊκού περιβάλλοντος στο σπίτι που να στηρίζει τα παιδιά ως μαθητές.</a:t>
            </a:r>
          </a:p>
          <a:p>
            <a:pPr>
              <a:buFont typeface="Wingdings" pitchFamily="2" charset="2"/>
              <a:buChar char="ü"/>
            </a:pPr>
            <a:endParaRPr lang="el-GR" sz="2900" dirty="0" smtClean="0"/>
          </a:p>
          <a:p>
            <a:pPr lvl="0">
              <a:buFont typeface="Wingdings" pitchFamily="2" charset="2"/>
              <a:buChar char="ü"/>
            </a:pPr>
            <a:r>
              <a:rPr lang="el-GR" sz="2900" dirty="0" smtClean="0"/>
              <a:t>Επικοινωνία με τους γονείς για θέματα που αφορούν το σχολικό πρόγραμμα και την πρόοδο των μαθητών σε συναντήσεις με κάθε γονέα ξεχωριστά ή μέσω γραπτών σημειώσεων, τηλεφωνημάτων ή άλλων μορφών γραπτής και προφορικής επικοινωνίας.</a:t>
            </a:r>
          </a:p>
          <a:p>
            <a:pPr lvl="0">
              <a:buFont typeface="Wingdings" pitchFamily="2" charset="2"/>
              <a:buChar char="ü"/>
            </a:pPr>
            <a:endParaRPr lang="el-GR" sz="2900" dirty="0" smtClean="0"/>
          </a:p>
          <a:p>
            <a:pPr lvl="0">
              <a:buFont typeface="Wingdings" pitchFamily="2" charset="2"/>
              <a:buChar char="ü"/>
            </a:pPr>
            <a:r>
              <a:rPr lang="el-GR" sz="2900" dirty="0" smtClean="0"/>
              <a:t>Επιστράτευση των γονέων να συμμετέχουν εθελοντικά σε δραστηριότητες του σχολείου.</a:t>
            </a:r>
          </a:p>
          <a:p>
            <a:pPr lvl="0">
              <a:buFont typeface="Wingdings" pitchFamily="2" charset="2"/>
              <a:buChar char="ü"/>
            </a:pPr>
            <a:endParaRPr lang="el-GR" sz="2900" dirty="0" smtClean="0"/>
          </a:p>
          <a:p>
            <a:pPr lvl="0">
              <a:buFont typeface="Wingdings" pitchFamily="2" charset="2"/>
              <a:buChar char="ü"/>
            </a:pPr>
            <a:r>
              <a:rPr lang="el-GR" sz="2900" dirty="0" smtClean="0"/>
              <a:t>Παροχή πληροφοριών και ιδεών στους γονείς για το πώς μπορούν να βοηθήσουν τους μαθητές στη διεκπεραίωση των κατ’ οίκον εργασιών και παρότρυνση των γονέων να θέτουν στόχους για τους μαθητές και να σκέφτονται το μέλλον τους, τις σπουδές και την επαγγελματική τους αποκατάσταση.</a:t>
            </a:r>
          </a:p>
          <a:p>
            <a:pPr lvl="0">
              <a:buFont typeface="Wingdings" pitchFamily="2" charset="2"/>
              <a:buChar char="ü"/>
            </a:pPr>
            <a:endParaRPr lang="el-GR" sz="2900" dirty="0" smtClean="0"/>
          </a:p>
          <a:p>
            <a:pPr lvl="0">
              <a:buFont typeface="Wingdings" pitchFamily="2" charset="2"/>
              <a:buChar char="ü"/>
            </a:pPr>
            <a:r>
              <a:rPr lang="el-GR" sz="2900" dirty="0" smtClean="0"/>
              <a:t>Παρότρυνση των γονέων να συμμετέχουν στη λήψη αποφάσεων που αφορούν το σχολείο και την εκπαίδευση του παιδιού τους.</a:t>
            </a:r>
          </a:p>
          <a:p>
            <a:pPr lvl="0">
              <a:buFont typeface="Wingdings" pitchFamily="2" charset="2"/>
              <a:buChar char="ü"/>
            </a:pPr>
            <a:endParaRPr lang="el-GR" sz="2900" dirty="0" smtClean="0"/>
          </a:p>
          <a:p>
            <a:pPr lvl="0">
              <a:buFont typeface="Wingdings" pitchFamily="2" charset="2"/>
              <a:buChar char="ü"/>
            </a:pPr>
            <a:r>
              <a:rPr lang="el-GR" sz="2900" dirty="0" smtClean="0"/>
              <a:t>Ενημέρωση των γονέων για τις δραστηριότητες που διοργανώνονται από την κοινότητα και σχετίζονται με την ανάπτυξη των μαθησιακών δεξιοτήτων </a:t>
            </a:r>
            <a:r>
              <a:rPr lang="el-GR" sz="2800" dirty="0" smtClean="0"/>
              <a:t>(</a:t>
            </a:r>
            <a:r>
              <a:rPr lang="el-GR" sz="2800" dirty="0" err="1" smtClean="0"/>
              <a:t>Μπρούζος</a:t>
            </a:r>
            <a:r>
              <a:rPr lang="el-GR" sz="2800" dirty="0" smtClean="0"/>
              <a:t>, 2009).</a:t>
            </a:r>
            <a:endParaRPr lang="el-GR" sz="29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439718"/>
          </a:xfrm>
        </p:spPr>
        <p:txBody>
          <a:bodyPr>
            <a:noAutofit/>
          </a:bodyPr>
          <a:lstStyle/>
          <a:p>
            <a:r>
              <a:rPr lang="el-GR" sz="2800" dirty="0" smtClean="0"/>
              <a:t>Μορφές συνεργασίας</a:t>
            </a:r>
            <a:endParaRPr lang="el-GR" sz="2800" dirty="0"/>
          </a:p>
        </p:txBody>
      </p:sp>
      <p:sp>
        <p:nvSpPr>
          <p:cNvPr id="3" name="2 - Θέση περιεχομένου"/>
          <p:cNvSpPr>
            <a:spLocks noGrp="1"/>
          </p:cNvSpPr>
          <p:nvPr>
            <p:ph sz="quarter" idx="1"/>
          </p:nvPr>
        </p:nvSpPr>
        <p:spPr>
          <a:xfrm>
            <a:off x="142844" y="785794"/>
            <a:ext cx="9001156" cy="6072206"/>
          </a:xfrm>
        </p:spPr>
        <p:txBody>
          <a:bodyPr>
            <a:normAutofit fontScale="77500" lnSpcReduction="20000"/>
          </a:bodyPr>
          <a:lstStyle/>
          <a:p>
            <a:pPr>
              <a:buNone/>
            </a:pPr>
            <a:r>
              <a:rPr lang="el-GR" dirty="0" smtClean="0"/>
              <a:t>Οι κυριότερες μορφές προγραμματισμένης συνεργασίας μεταξύ γονέων και </a:t>
            </a:r>
          </a:p>
          <a:p>
            <a:pPr>
              <a:buNone/>
            </a:pPr>
            <a:r>
              <a:rPr lang="el-GR" dirty="0" smtClean="0"/>
              <a:t>εκπαιδευτικού περιλαμβάνουν (</a:t>
            </a:r>
            <a:r>
              <a:rPr lang="el-GR" dirty="0" err="1" smtClean="0"/>
              <a:t>Μπρούζος</a:t>
            </a:r>
            <a:r>
              <a:rPr lang="el-GR" dirty="0" smtClean="0"/>
              <a:t>, 2009):</a:t>
            </a:r>
          </a:p>
          <a:p>
            <a:pPr>
              <a:buNone/>
            </a:pPr>
            <a:r>
              <a:rPr lang="el-GR" dirty="0" smtClean="0"/>
              <a:t>(α) τη συγκέντρωση γονέων,</a:t>
            </a:r>
          </a:p>
          <a:p>
            <a:pPr>
              <a:buNone/>
            </a:pPr>
            <a:r>
              <a:rPr lang="el-GR" dirty="0" smtClean="0"/>
              <a:t>(β) την κατ’ ιδίαν συνάντηση με τους γονείς,</a:t>
            </a:r>
          </a:p>
          <a:p>
            <a:pPr>
              <a:buNone/>
            </a:pPr>
            <a:r>
              <a:rPr lang="el-GR" dirty="0" smtClean="0"/>
              <a:t>(γ) την επικοινωνία εγγράφως ή τηλεφωνικά και</a:t>
            </a:r>
          </a:p>
          <a:p>
            <a:pPr>
              <a:buNone/>
            </a:pPr>
            <a:r>
              <a:rPr lang="el-GR" dirty="0" smtClean="0"/>
              <a:t>(δ) την επίσκεψη στο σπίτι.</a:t>
            </a:r>
          </a:p>
          <a:p>
            <a:pPr>
              <a:buNone/>
            </a:pPr>
            <a:endParaRPr lang="el-GR" dirty="0" smtClean="0"/>
          </a:p>
          <a:p>
            <a:pPr>
              <a:buNone/>
            </a:pPr>
            <a:r>
              <a:rPr lang="el-GR" dirty="0" smtClean="0"/>
              <a:t>(α) Η συγκέντρωση γονέων:</a:t>
            </a:r>
          </a:p>
          <a:p>
            <a:pPr>
              <a:buFont typeface="Wingdings" pitchFamily="2" charset="2"/>
              <a:buChar char="v"/>
            </a:pPr>
            <a:r>
              <a:rPr lang="el-GR" dirty="0" smtClean="0"/>
              <a:t>Διακρίνεται στη συγκέντρωση γονέων όλων των μαθητών του σχολείου και στη συγκέντρωση γονέων όλων των μαθητών της τάξης. Γενικά προτιμάται η συγκέντρωση των γονέων ανά τάξη. </a:t>
            </a:r>
          </a:p>
          <a:p>
            <a:pPr>
              <a:buFont typeface="Wingdings" pitchFamily="2" charset="2"/>
              <a:buChar char="v"/>
            </a:pPr>
            <a:r>
              <a:rPr lang="el-GR" dirty="0" smtClean="0"/>
              <a:t>Πρέπει οπωσδήποτε να γίνεται στην έναρξη του σχολικού έτους. </a:t>
            </a:r>
          </a:p>
          <a:p>
            <a:pPr>
              <a:buFont typeface="Wingdings" pitchFamily="2" charset="2"/>
              <a:buChar char="v"/>
            </a:pPr>
            <a:r>
              <a:rPr lang="el-GR" dirty="0" smtClean="0"/>
              <a:t>Στόχος της πρώτης συνάντησης είναι:</a:t>
            </a:r>
          </a:p>
          <a:p>
            <a:pPr>
              <a:buFont typeface="Arial" pitchFamily="34" charset="0"/>
              <a:buChar char="•"/>
            </a:pPr>
            <a:r>
              <a:rPr lang="el-GR" dirty="0" smtClean="0"/>
              <a:t> η </a:t>
            </a:r>
            <a:r>
              <a:rPr lang="el-GR" dirty="0" err="1" smtClean="0"/>
              <a:t>αλληλογνωριμία</a:t>
            </a:r>
            <a:r>
              <a:rPr lang="el-GR" dirty="0" smtClean="0"/>
              <a:t> μεταξύ εκπαιδευτικού και γονέων</a:t>
            </a:r>
          </a:p>
          <a:p>
            <a:pPr>
              <a:buFont typeface="Arial" pitchFamily="34" charset="0"/>
              <a:buChar char="•"/>
            </a:pPr>
            <a:r>
              <a:rPr lang="el-GR" dirty="0" smtClean="0"/>
              <a:t>η παροχή βασικών πληροφοριών στους γονείς για το σχολείο και το μάθημα</a:t>
            </a:r>
          </a:p>
          <a:p>
            <a:pPr>
              <a:buFont typeface="Arial" pitchFamily="34" charset="0"/>
              <a:buChar char="•"/>
            </a:pPr>
            <a:r>
              <a:rPr lang="el-GR" dirty="0" smtClean="0"/>
              <a:t>ο προγραμματισμός για τη διατήρηση μιας συνεχούς και συστηματικής επικοινωνίας ανάμεσα στα εμπλεκόμενα μέρη, προκειμένου να αντιμετωπίζονται από κοινού όσα προβλήματα θα προκύψουν ενδεχομένως στη διάρκεια της χρονιάς.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914400" y="274638"/>
            <a:ext cx="7772400" cy="3082924"/>
          </a:xfrm>
        </p:spPr>
        <p:txBody>
          <a:bodyPr/>
          <a:lstStyle/>
          <a:p>
            <a:pPr algn="ctr"/>
            <a:r>
              <a:rPr lang="el-GR" dirty="0" smtClean="0"/>
              <a:t>Ενότητα 2</a:t>
            </a:r>
            <a:r>
              <a:rPr lang="el-GR" baseline="30000" dirty="0" smtClean="0"/>
              <a:t>η</a:t>
            </a:r>
            <a:r>
              <a:rPr lang="el-GR" dirty="0" smtClean="0"/>
              <a:t> </a:t>
            </a:r>
            <a:br>
              <a:rPr lang="el-GR" dirty="0" smtClean="0"/>
            </a:br>
            <a:r>
              <a:rPr lang="el-GR" dirty="0" smtClean="0"/>
              <a:t>Διαπροσωπικές σχέσεις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0" y="428604"/>
            <a:ext cx="9144000" cy="6429396"/>
          </a:xfrm>
        </p:spPr>
        <p:txBody>
          <a:bodyPr>
            <a:normAutofit/>
          </a:bodyPr>
          <a:lstStyle/>
          <a:p>
            <a:pPr>
              <a:buNone/>
            </a:pPr>
            <a:r>
              <a:rPr lang="el-GR" sz="2200" dirty="0" smtClean="0"/>
              <a:t>(β) Η κατ’ ιδίαν συνάντηση με τους γονείς:</a:t>
            </a:r>
          </a:p>
          <a:p>
            <a:pPr>
              <a:buFont typeface="Wingdings" pitchFamily="2" charset="2"/>
              <a:buChar char="v"/>
            </a:pPr>
            <a:r>
              <a:rPr lang="el-GR" sz="2200" dirty="0" smtClean="0"/>
              <a:t>πρέπει να επιδιώκεται η δημιουργία ενός κλίματος αμοιβαίου σεβασμού και εμπιστοσύνης, ώστε ο γονέας να αισθάνεται ασφάλεια να εκφραστεί. </a:t>
            </a:r>
          </a:p>
          <a:p>
            <a:pPr>
              <a:buFont typeface="Wingdings" pitchFamily="2" charset="2"/>
              <a:buChar char="v"/>
            </a:pPr>
            <a:endParaRPr lang="el-GR" sz="2200" dirty="0" smtClean="0"/>
          </a:p>
          <a:p>
            <a:pPr>
              <a:buNone/>
            </a:pPr>
            <a:r>
              <a:rPr lang="el-GR" sz="2200" dirty="0" smtClean="0"/>
              <a:t>(γ) Η έγγραφη ή τηλεφωνική επικοινωνία:</a:t>
            </a:r>
          </a:p>
          <a:p>
            <a:pPr>
              <a:buFont typeface="Wingdings" pitchFamily="2" charset="2"/>
              <a:buChar char="v"/>
            </a:pPr>
            <a:r>
              <a:rPr lang="el-GR" sz="2200" dirty="0" smtClean="0"/>
              <a:t>Πραγματοποιείται ανά τακτά διαστήματα με στόχο την πληροφόρηση των γονέων σχετικά με όσα συμβαίνουν στην τάξη, με τον προγραμματισμό, τις επιδιώξεις, τις προθέσεις του εκπαιδευτικού κ.α.</a:t>
            </a:r>
          </a:p>
          <a:p>
            <a:pPr>
              <a:buFont typeface="Wingdings" pitchFamily="2" charset="2"/>
              <a:buChar char="v"/>
            </a:pPr>
            <a:endParaRPr lang="el-GR" sz="2200" dirty="0" smtClean="0"/>
          </a:p>
          <a:p>
            <a:pPr>
              <a:buNone/>
            </a:pPr>
            <a:r>
              <a:rPr lang="el-GR" sz="2200" dirty="0" smtClean="0"/>
              <a:t>(δ) Η επίσκεψη των γονέων στο σπίτι:</a:t>
            </a:r>
          </a:p>
          <a:p>
            <a:pPr>
              <a:buFont typeface="Wingdings" pitchFamily="2" charset="2"/>
              <a:buChar char="v"/>
            </a:pPr>
            <a:r>
              <a:rPr lang="el-GR" sz="2200" dirty="0" smtClean="0"/>
              <a:t>Πραγματοποιείται σπάνια στην πράξη, καθώς υπάρχει ο κίνδυνος είτε να θεωρηθεί η πράξη αυτή από τον επισκεπτόμενο γονέα ως υπερβολική περιέργεια είτε να θεωρηθεί από τους γονείς των άλλων μαθητών ως ευνοϊκή μεταχείριση του μαθητή των συγκεκριμένων γονέων.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Τέλος </a:t>
            </a:r>
            <a:r>
              <a:rPr lang="en-US" dirty="0" smtClean="0"/>
              <a:t>B</a:t>
            </a:r>
            <a:r>
              <a:rPr lang="el-GR" dirty="0" smtClean="0"/>
              <a:t>’ </a:t>
            </a:r>
            <a:r>
              <a:rPr lang="el-GR" dirty="0"/>
              <a:t>μέρους.</a:t>
            </a:r>
            <a:br>
              <a:rPr lang="el-GR" dirty="0"/>
            </a:br>
            <a:endParaRPr lang="el-GR" dirty="0"/>
          </a:p>
        </p:txBody>
      </p:sp>
      <p:sp>
        <p:nvSpPr>
          <p:cNvPr id="4" name="6 - Ορθογώνιο"/>
          <p:cNvSpPr>
            <a:spLocks noGrp="1"/>
          </p:cNvSpPr>
          <p:nvPr>
            <p:ph sz="quarter" idx="1"/>
          </p:nvPr>
        </p:nvSpPr>
        <p:spPr>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l-GR" altLang="el-GR" sz="2000" dirty="0">
                <a:solidFill>
                  <a:schemeClr val="accent4">
                    <a:lumMod val="75000"/>
                  </a:schemeClr>
                </a:solidFill>
              </a:rPr>
              <a:t>Επιστημονική συνεργάτιδα:</a:t>
            </a:r>
            <a:r>
              <a:rPr lang="en-US" altLang="el-GR" sz="2000" dirty="0">
                <a:solidFill>
                  <a:schemeClr val="accent4">
                    <a:lumMod val="75000"/>
                  </a:schemeClr>
                </a:solidFill>
              </a:rPr>
              <a:t> </a:t>
            </a:r>
            <a:r>
              <a:rPr lang="el-GR" altLang="el-GR" sz="2000" dirty="0" smtClean="0">
                <a:solidFill>
                  <a:schemeClr val="accent4">
                    <a:lumMod val="75000"/>
                  </a:schemeClr>
                </a:solidFill>
              </a:rPr>
              <a:t>Μπουμπούλη Χριστίνα</a:t>
            </a:r>
            <a:endParaRPr lang="el-GR" altLang="el-GR" sz="2000" dirty="0">
              <a:solidFill>
                <a:schemeClr val="accent4">
                  <a:lumMod val="75000"/>
                </a:schemeClr>
              </a:solidFill>
            </a:endParaRPr>
          </a:p>
          <a:p>
            <a:pPr>
              <a:defRPr/>
            </a:pPr>
            <a:r>
              <a:rPr lang="el-GR" altLang="el-GR" sz="2000" dirty="0">
                <a:solidFill>
                  <a:schemeClr val="accent4">
                    <a:lumMod val="75000"/>
                  </a:schemeClr>
                </a:solidFill>
              </a:rPr>
              <a:t>Υπεύθυνες παραδοτέου: Άννα Κοκκινίδου &amp; Μαρία Δημητρακοπούλου</a:t>
            </a:r>
          </a:p>
          <a:p>
            <a:pPr>
              <a:defRPr/>
            </a:pPr>
            <a:endParaRPr lang="el-GR" altLang="el-GR" sz="2000" dirty="0" smtClean="0">
              <a:solidFill>
                <a:schemeClr val="accent4">
                  <a:lumMod val="75000"/>
                </a:schemeClr>
              </a:solidFill>
            </a:endParaRPr>
          </a:p>
          <a:p>
            <a:pPr>
              <a:defRPr/>
            </a:pPr>
            <a:r>
              <a:rPr lang="el-GR" altLang="el-GR" sz="2000" b="1" dirty="0" smtClean="0">
                <a:solidFill>
                  <a:schemeClr val="accent4">
                    <a:lumMod val="75000"/>
                  </a:schemeClr>
                </a:solidFill>
              </a:rPr>
              <a:t>Κοινό-στόχος: Άμεσα &amp; Έμμεσα Ενδιαφερόμενοι για τη διαχείριση σχολικής τάξης σε τάξεις συνεκπαίδευσης μαθητών</a:t>
            </a:r>
            <a:r>
              <a:rPr lang="en-US" altLang="el-GR" sz="2000" b="1" dirty="0" smtClean="0">
                <a:solidFill>
                  <a:schemeClr val="accent4">
                    <a:lumMod val="75000"/>
                  </a:schemeClr>
                </a:solidFill>
              </a:rPr>
              <a:t>,</a:t>
            </a:r>
            <a:r>
              <a:rPr lang="el-GR" altLang="el-GR" sz="2000" b="1" dirty="0" smtClean="0">
                <a:solidFill>
                  <a:schemeClr val="accent4">
                    <a:lumMod val="75000"/>
                  </a:schemeClr>
                </a:solidFill>
              </a:rPr>
              <a:t> με και χωρίς αναπηρία</a:t>
            </a:r>
            <a:r>
              <a:rPr lang="el-GR" altLang="el-GR" sz="2000" dirty="0" smtClean="0">
                <a:solidFill>
                  <a:schemeClr val="accent4">
                    <a:lumMod val="75000"/>
                  </a:schemeClr>
                </a:solidFill>
              </a:rPr>
              <a:t>.</a:t>
            </a:r>
            <a:endParaRPr lang="el-GR" altLang="el-GR" sz="2000" dirty="0">
              <a:solidFill>
                <a:schemeClr val="accent4">
                  <a:lumMod val="75000"/>
                </a:schemeClr>
              </a:solidFill>
            </a:endParaRPr>
          </a:p>
        </p:txBody>
      </p:sp>
    </p:spTree>
    <p:extLst>
      <p:ext uri="{BB962C8B-B14F-4D97-AF65-F5344CB8AC3E}">
        <p14:creationId xmlns:p14="http://schemas.microsoft.com/office/powerpoint/2010/main" val="211476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85720" y="274638"/>
            <a:ext cx="8401080" cy="511156"/>
          </a:xfrm>
        </p:spPr>
        <p:txBody>
          <a:bodyPr>
            <a:noAutofit/>
          </a:bodyPr>
          <a:lstStyle/>
          <a:p>
            <a:r>
              <a:rPr lang="el-GR" sz="2800" dirty="0" smtClean="0"/>
              <a:t>Εισαγωγή </a:t>
            </a:r>
            <a:endParaRPr lang="el-GR" sz="2800" dirty="0"/>
          </a:p>
        </p:txBody>
      </p:sp>
      <p:sp>
        <p:nvSpPr>
          <p:cNvPr id="4" name="3 - Θέση περιεχομένου"/>
          <p:cNvSpPr>
            <a:spLocks noGrp="1"/>
          </p:cNvSpPr>
          <p:nvPr>
            <p:ph sz="quarter" idx="1"/>
          </p:nvPr>
        </p:nvSpPr>
        <p:spPr>
          <a:xfrm>
            <a:off x="214282" y="857232"/>
            <a:ext cx="8715436" cy="5715040"/>
          </a:xfrm>
        </p:spPr>
        <p:txBody>
          <a:bodyPr>
            <a:normAutofit/>
          </a:bodyPr>
          <a:lstStyle/>
          <a:p>
            <a:pPr>
              <a:buFont typeface="Wingdings" pitchFamily="2" charset="2"/>
              <a:buChar char="v"/>
            </a:pPr>
            <a:r>
              <a:rPr lang="el-GR" sz="2200" dirty="0" smtClean="0"/>
              <a:t>Στην προηγούμενη ενότητα εστιάσαμε στις διδακτικές πρακτικές που αποσκοπούν στην επίτευξη της ενεργητικής εμπλοκής των μαθητών και στην πρόληψη των προβλημάτων συμπεριφοράς.</a:t>
            </a:r>
          </a:p>
          <a:p>
            <a:pPr>
              <a:buFont typeface="Wingdings" pitchFamily="2" charset="2"/>
              <a:buChar char="v"/>
            </a:pPr>
            <a:r>
              <a:rPr lang="el-GR" sz="2200" dirty="0" smtClean="0"/>
              <a:t>Οι διδακτικές πρακτικές καθίστανται αποτελεσματικές μόνο όταν το γενικότερο πλαίσιο διαπροσωπικών σχέσεων και επικοινωνίας που κυριαρχεί στην τάξη προσδίδει, με τα κριτήρια του μαθητή, νόημα στην εμπλοκή του στο μάθημα (</a:t>
            </a:r>
            <a:r>
              <a:rPr lang="el-GR" sz="2200" dirty="0" err="1" smtClean="0"/>
              <a:t>Κουτσοθανάση</a:t>
            </a:r>
            <a:r>
              <a:rPr lang="el-GR" sz="2200" dirty="0" smtClean="0"/>
              <a:t>, 2010).</a:t>
            </a:r>
          </a:p>
          <a:p>
            <a:pPr>
              <a:buFont typeface="Wingdings" pitchFamily="2" charset="2"/>
              <a:buChar char="Ø"/>
            </a:pPr>
            <a:endParaRPr lang="el-GR" sz="2200" dirty="0" smtClean="0"/>
          </a:p>
          <a:p>
            <a:pPr>
              <a:buNone/>
            </a:pPr>
            <a:r>
              <a:rPr lang="el-GR" sz="2200" b="1" dirty="0" smtClean="0"/>
              <a:t>Στόχος 2</a:t>
            </a:r>
            <a:r>
              <a:rPr lang="el-GR" sz="2200" b="1" baseline="30000" dirty="0" smtClean="0"/>
              <a:t>ης</a:t>
            </a:r>
            <a:r>
              <a:rPr lang="el-GR" sz="2200" b="1" dirty="0" smtClean="0"/>
              <a:t> ενότητας</a:t>
            </a:r>
            <a:r>
              <a:rPr lang="el-GR" sz="2200" dirty="0" smtClean="0"/>
              <a:t>: Η εστίαση στα χαρακτηριστικά των αποτελεσματικών διαπροσωπικών σχέσεων και η περιγραφή τρόπων με τους οποίους </a:t>
            </a:r>
            <a:r>
              <a:rPr lang="el-GR" sz="2200" dirty="0"/>
              <a:t>ο εκπαιδευτικός μπορεί να </a:t>
            </a:r>
            <a:r>
              <a:rPr lang="el-GR" sz="2200" dirty="0" smtClean="0"/>
              <a:t>συμβάλει στην ανάπτυξη θετικών διαπροσωπικών σχέσεων στην τάξη και στη συνεργασία με τους γονείς.</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74638"/>
            <a:ext cx="8401080" cy="582594"/>
          </a:xfrm>
        </p:spPr>
        <p:txBody>
          <a:bodyPr>
            <a:noAutofit/>
          </a:bodyPr>
          <a:lstStyle/>
          <a:p>
            <a:r>
              <a:rPr lang="el-GR" sz="3200" dirty="0" smtClean="0"/>
              <a:t>Σχέσεις εκπαιδευτικού-μαθητών </a:t>
            </a:r>
            <a:endParaRPr lang="el-GR" sz="3200" dirty="0"/>
          </a:p>
        </p:txBody>
      </p:sp>
      <p:sp>
        <p:nvSpPr>
          <p:cNvPr id="3" name="2 - Θέση περιεχομένου"/>
          <p:cNvSpPr>
            <a:spLocks noGrp="1"/>
          </p:cNvSpPr>
          <p:nvPr>
            <p:ph sz="quarter" idx="1"/>
          </p:nvPr>
        </p:nvSpPr>
        <p:spPr>
          <a:xfrm>
            <a:off x="214282" y="1000108"/>
            <a:ext cx="8929718" cy="5643602"/>
          </a:xfrm>
        </p:spPr>
        <p:txBody>
          <a:bodyPr>
            <a:normAutofit fontScale="92500" lnSpcReduction="10000"/>
          </a:bodyPr>
          <a:lstStyle/>
          <a:p>
            <a:pPr>
              <a:buFont typeface="Wingdings" pitchFamily="2" charset="2"/>
              <a:buChar char="v"/>
            </a:pPr>
            <a:r>
              <a:rPr lang="el-GR" sz="2400" dirty="0" smtClean="0"/>
              <a:t>Η ποιότητα της σχέσης μεταξύ εκπαιδευτικού και μαθητή αποτελεί το στοιχείο-κλειδί όλων των πλευρών της διαχείρισης της σχολικής τάξης (</a:t>
            </a:r>
            <a:r>
              <a:rPr lang="en-US" sz="2400" dirty="0" err="1" smtClean="0">
                <a:latin typeface="Cambria" pitchFamily="18" charset="0"/>
              </a:rPr>
              <a:t>Marzano</a:t>
            </a:r>
            <a:r>
              <a:rPr lang="el-GR" sz="2400" dirty="0" smtClean="0">
                <a:latin typeface="Cambria" pitchFamily="18" charset="0"/>
              </a:rPr>
              <a:t> &amp; </a:t>
            </a:r>
            <a:r>
              <a:rPr lang="en-US" sz="2400" dirty="0" smtClean="0">
                <a:latin typeface="Cambria" pitchFamily="18" charset="0"/>
              </a:rPr>
              <a:t>Pickering</a:t>
            </a:r>
            <a:r>
              <a:rPr lang="el-GR" sz="2400" dirty="0" smtClean="0"/>
              <a:t>, 2003).</a:t>
            </a:r>
          </a:p>
          <a:p>
            <a:pPr>
              <a:buFont typeface="Wingdings" pitchFamily="2" charset="2"/>
              <a:buChar char="v"/>
            </a:pPr>
            <a:endParaRPr lang="el-GR" sz="2400" dirty="0" smtClean="0"/>
          </a:p>
          <a:p>
            <a:pPr>
              <a:buFont typeface="Wingdings" pitchFamily="2" charset="2"/>
              <a:buChar char="q"/>
            </a:pPr>
            <a:r>
              <a:rPr lang="el-GR" sz="2400" dirty="0" smtClean="0"/>
              <a:t>Οι θετικές διαπροσωπικές σχέσεις ανάμεσα στον εκπαιδευτικό και τους μαθητές συνδέονται με:</a:t>
            </a:r>
          </a:p>
          <a:p>
            <a:r>
              <a:rPr lang="el-GR" sz="2400" dirty="0" smtClean="0"/>
              <a:t>υψηλά εσωτερικά κίνητρα στους μαθητές για ακαδημαϊκή επιτυχία</a:t>
            </a:r>
          </a:p>
          <a:p>
            <a:r>
              <a:rPr lang="el-GR" sz="2400" dirty="0" smtClean="0"/>
              <a:t>θετική στάση των μαθητών απέναντι στο σχολείο</a:t>
            </a:r>
          </a:p>
          <a:p>
            <a:r>
              <a:rPr lang="el-GR" sz="2400" dirty="0" smtClean="0"/>
              <a:t>υψηλές μαθησιακές επιδόσεις</a:t>
            </a:r>
          </a:p>
          <a:p>
            <a:r>
              <a:rPr lang="el-GR" sz="2400" dirty="0" smtClean="0"/>
              <a:t>λιγότερα προβλήματα συμπεριφοράς (</a:t>
            </a:r>
            <a:r>
              <a:rPr lang="en-US" sz="2400" dirty="0" smtClean="0">
                <a:latin typeface="Cambria" pitchFamily="18" charset="0"/>
              </a:rPr>
              <a:t>Birch</a:t>
            </a:r>
            <a:r>
              <a:rPr lang="el-GR" sz="2400" dirty="0" smtClean="0">
                <a:latin typeface="Cambria" pitchFamily="18" charset="0"/>
              </a:rPr>
              <a:t> &amp; </a:t>
            </a:r>
            <a:r>
              <a:rPr lang="en-US" sz="2400" dirty="0" smtClean="0">
                <a:latin typeface="Cambria" pitchFamily="18" charset="0"/>
              </a:rPr>
              <a:t>Ladd</a:t>
            </a:r>
            <a:r>
              <a:rPr lang="el-GR" sz="2400" dirty="0" smtClean="0">
                <a:latin typeface="Cambria" pitchFamily="18" charset="0"/>
              </a:rPr>
              <a:t>, </a:t>
            </a:r>
            <a:r>
              <a:rPr lang="el-GR" sz="2400" dirty="0" smtClean="0"/>
              <a:t>1997. </a:t>
            </a:r>
            <a:r>
              <a:rPr lang="en-US" sz="2400" dirty="0" smtClean="0">
                <a:latin typeface="Cambria" pitchFamily="18" charset="0"/>
              </a:rPr>
              <a:t>Fisher</a:t>
            </a:r>
            <a:r>
              <a:rPr lang="el-GR" sz="2400" dirty="0" smtClean="0">
                <a:latin typeface="Cambria" pitchFamily="18" charset="0"/>
              </a:rPr>
              <a:t> &amp; </a:t>
            </a:r>
            <a:r>
              <a:rPr lang="en-US" sz="2400" dirty="0" err="1" smtClean="0">
                <a:latin typeface="Cambria" pitchFamily="18" charset="0"/>
              </a:rPr>
              <a:t>Rickards</a:t>
            </a:r>
            <a:r>
              <a:rPr lang="el-GR" sz="2400" dirty="0" smtClean="0"/>
              <a:t>, 1997. </a:t>
            </a:r>
            <a:r>
              <a:rPr lang="en-US" sz="2400" dirty="0" smtClean="0">
                <a:latin typeface="Cambria" pitchFamily="18" charset="0"/>
              </a:rPr>
              <a:t>Jacobson</a:t>
            </a:r>
            <a:r>
              <a:rPr lang="el-GR" sz="2400" dirty="0" smtClean="0"/>
              <a:t>, 2000). </a:t>
            </a:r>
          </a:p>
          <a:p>
            <a:endParaRPr lang="el-GR" sz="2400" dirty="0" smtClean="0"/>
          </a:p>
          <a:p>
            <a:pPr>
              <a:buFont typeface="Wingdings" pitchFamily="2" charset="2"/>
              <a:buChar char="q"/>
            </a:pPr>
            <a:r>
              <a:rPr lang="el-GR" sz="2400" dirty="0" smtClean="0"/>
              <a:t>Οι καλές διαπροσωπικές σχέσεις είναι ουσιώδεις και για τον εκπαιδευτικό, ο οποίος επιθυμεί να εργάζεται σε μία φιλική και ευχάριστη ατμόσφαιρα (</a:t>
            </a:r>
            <a:r>
              <a:rPr lang="el-GR" sz="2400" dirty="0" err="1" smtClean="0"/>
              <a:t>Μπαραλός</a:t>
            </a:r>
            <a:r>
              <a:rPr lang="el-GR" sz="2400" dirty="0" smtClean="0"/>
              <a:t> &amp; Φωτοπούλου, 2010). </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57158" y="857232"/>
            <a:ext cx="8329642" cy="5162568"/>
          </a:xfrm>
        </p:spPr>
        <p:txBody>
          <a:bodyPr>
            <a:normAutofit/>
          </a:bodyPr>
          <a:lstStyle/>
          <a:p>
            <a:pPr>
              <a:buNone/>
            </a:pPr>
            <a:r>
              <a:rPr lang="el-GR" dirty="0" smtClean="0"/>
              <a:t>	</a:t>
            </a:r>
            <a:r>
              <a:rPr lang="el-GR" sz="2200" dirty="0" smtClean="0"/>
              <a:t>Ορισμένοι παράγοντες που καθορίζουν τις διαπροσωπικές σχέσεις που αναπτύσσονται μεταξύ του εκπαιδευτικού και των μαθητών είναι:</a:t>
            </a:r>
          </a:p>
          <a:p>
            <a:pPr>
              <a:buNone/>
            </a:pPr>
            <a:endParaRPr lang="el-GR" sz="2200" dirty="0" smtClean="0"/>
          </a:p>
          <a:p>
            <a:pPr marL="457200" indent="-457200">
              <a:buFont typeface="+mj-lt"/>
              <a:buAutoNum type="arabicPeriod"/>
            </a:pPr>
            <a:r>
              <a:rPr lang="el-GR" sz="2200" dirty="0" smtClean="0"/>
              <a:t>ο βαθμός άσκησης επιρροής του εκπαιδευτικού,</a:t>
            </a:r>
          </a:p>
          <a:p>
            <a:pPr marL="457200" indent="-457200">
              <a:buFont typeface="+mj-lt"/>
              <a:buAutoNum type="arabicPeriod"/>
            </a:pPr>
            <a:r>
              <a:rPr lang="el-GR" sz="2200" dirty="0" smtClean="0"/>
              <a:t>το επίπεδο συνεργασίας που διατηρεί στην τάξη, </a:t>
            </a:r>
          </a:p>
          <a:p>
            <a:pPr marL="457200" indent="-457200">
              <a:buFont typeface="+mj-lt"/>
              <a:buAutoNum type="arabicPeriod"/>
            </a:pPr>
            <a:r>
              <a:rPr lang="el-GR" sz="2200" dirty="0" smtClean="0"/>
              <a:t>η υποστήριξη που παρέχει στους μαθητές με συναισθηματικά ή </a:t>
            </a:r>
            <a:r>
              <a:rPr lang="el-GR" sz="2200" dirty="0" err="1" smtClean="0"/>
              <a:t>συμπεριφορικά</a:t>
            </a:r>
            <a:r>
              <a:rPr lang="el-GR" sz="2200" dirty="0" smtClean="0"/>
              <a:t> προβλήματα (</a:t>
            </a:r>
            <a:r>
              <a:rPr lang="en-US" sz="2200" dirty="0" err="1" smtClean="0">
                <a:latin typeface="Cambria" pitchFamily="18" charset="0"/>
              </a:rPr>
              <a:t>Marzano</a:t>
            </a:r>
            <a:r>
              <a:rPr lang="el-GR" sz="2200" dirty="0" smtClean="0">
                <a:latin typeface="Cambria" pitchFamily="18" charset="0"/>
              </a:rPr>
              <a:t> &amp; </a:t>
            </a:r>
            <a:r>
              <a:rPr lang="en-US" sz="2200" dirty="0" err="1" smtClean="0">
                <a:latin typeface="Cambria" pitchFamily="18" charset="0"/>
              </a:rPr>
              <a:t>Marzano</a:t>
            </a:r>
            <a:r>
              <a:rPr lang="el-GR" sz="2200" dirty="0" smtClean="0">
                <a:latin typeface="Cambria" pitchFamily="18" charset="0"/>
              </a:rPr>
              <a:t>, 2003</a:t>
            </a:r>
            <a:r>
              <a:rPr lang="el-GR" sz="2200" dirty="0" smtClean="0"/>
              <a:t>), και </a:t>
            </a:r>
          </a:p>
          <a:p>
            <a:pPr marL="457200" indent="-457200">
              <a:buFont typeface="+mj-lt"/>
              <a:buAutoNum type="arabicPeriod"/>
            </a:pPr>
            <a:r>
              <a:rPr lang="el-GR" sz="2200" dirty="0" smtClean="0"/>
              <a:t>η ανάπτυξη στάσεων γνησιότητας, ανεπιφύλακτης θετικής αναγνώρισης και </a:t>
            </a:r>
            <a:r>
              <a:rPr lang="el-GR" sz="2200" dirty="0" err="1" smtClean="0"/>
              <a:t>ενσυναισθητικής</a:t>
            </a:r>
            <a:r>
              <a:rPr lang="el-GR" sz="2200" dirty="0" smtClean="0"/>
              <a:t> κατανόησης προς τους μαθητές (</a:t>
            </a:r>
            <a:r>
              <a:rPr lang="el-GR" sz="2200" dirty="0" err="1" smtClean="0"/>
              <a:t>Μπρούζος</a:t>
            </a:r>
            <a:r>
              <a:rPr lang="el-GR" sz="2200" dirty="0" smtClean="0"/>
              <a:t>, 2004). </a:t>
            </a:r>
            <a:endParaRPr lang="el-G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15436" cy="511156"/>
          </a:xfrm>
        </p:spPr>
        <p:txBody>
          <a:bodyPr>
            <a:noAutofit/>
          </a:bodyPr>
          <a:lstStyle/>
          <a:p>
            <a:r>
              <a:rPr lang="el-GR" sz="2800" dirty="0" smtClean="0"/>
              <a:t>1. Ο βαθμός άσκησης επιρροής</a:t>
            </a:r>
            <a:endParaRPr lang="el-GR" sz="2800" dirty="0"/>
          </a:p>
        </p:txBody>
      </p:sp>
      <p:sp>
        <p:nvSpPr>
          <p:cNvPr id="3" name="2 - Θέση περιεχομένου"/>
          <p:cNvSpPr>
            <a:spLocks noGrp="1"/>
          </p:cNvSpPr>
          <p:nvPr>
            <p:ph sz="quarter" idx="1"/>
          </p:nvPr>
        </p:nvSpPr>
        <p:spPr>
          <a:xfrm>
            <a:off x="214282" y="1142984"/>
            <a:ext cx="8715436" cy="5286412"/>
          </a:xfrm>
        </p:spPr>
        <p:txBody>
          <a:bodyPr>
            <a:normAutofit lnSpcReduction="10000"/>
          </a:bodyPr>
          <a:lstStyle/>
          <a:p>
            <a:pPr>
              <a:buFont typeface="Wingdings" pitchFamily="2" charset="2"/>
              <a:buChar char="v"/>
            </a:pPr>
            <a:r>
              <a:rPr lang="el-GR" sz="2200" dirty="0" smtClean="0"/>
              <a:t>Σημαντικό χαρακτηριστικό της σχέσης εκπαιδευτικού-μαθητών</a:t>
            </a:r>
          </a:p>
          <a:p>
            <a:endParaRPr lang="el-GR" sz="2200" dirty="0" smtClean="0"/>
          </a:p>
          <a:p>
            <a:r>
              <a:rPr lang="el-GR" sz="2200" dirty="0" smtClean="0"/>
              <a:t>Οι μαθητές δεν προτιμούν ούτε τους αυταρχικούς εκπαιδευτικούς ούτε τους εκπαιδευτικούς, οι οποίοι παραχωρούν απεριόριστη ελευθερία και αδιαφορούν για τα συμβάντα της τάξης.</a:t>
            </a:r>
          </a:p>
          <a:p>
            <a:endParaRPr lang="el-GR" sz="2200" dirty="0" smtClean="0"/>
          </a:p>
          <a:p>
            <a:pPr>
              <a:buFont typeface="Wingdings" pitchFamily="2" charset="2"/>
              <a:buChar char="Ø"/>
            </a:pPr>
            <a:r>
              <a:rPr lang="el-GR" sz="2200" dirty="0" smtClean="0"/>
              <a:t>Οι μαθητές επιθυμούν ένα ορισμένο επίπεδο κυριαρχίας, το οποίο χαρακτηρίζεται από την καθιέρωση σαφών μαθησιακών στόχων και τη θέσπιση κανόνων για την προσδοκώμενη  συμπεριφορά στην τάξη (</a:t>
            </a:r>
            <a:r>
              <a:rPr lang="en-US" sz="2200" dirty="0" err="1" smtClean="0">
                <a:latin typeface="Cambria" pitchFamily="18" charset="0"/>
              </a:rPr>
              <a:t>Marzano</a:t>
            </a:r>
            <a:r>
              <a:rPr lang="el-GR" sz="2200" dirty="0" smtClean="0">
                <a:latin typeface="Cambria" pitchFamily="18" charset="0"/>
              </a:rPr>
              <a:t> &amp; </a:t>
            </a:r>
            <a:r>
              <a:rPr lang="en-US" sz="2200" dirty="0" err="1" smtClean="0">
                <a:latin typeface="Cambria" pitchFamily="18" charset="0"/>
              </a:rPr>
              <a:t>Marzano</a:t>
            </a:r>
            <a:r>
              <a:rPr lang="el-GR" sz="2200" dirty="0" smtClean="0"/>
              <a:t>, 2003). </a:t>
            </a:r>
          </a:p>
          <a:p>
            <a:pPr>
              <a:buFont typeface="Wingdings" pitchFamily="2" charset="2"/>
              <a:buChar char="Ø"/>
            </a:pPr>
            <a:endParaRPr lang="el-GR" sz="2200" dirty="0" smtClean="0"/>
          </a:p>
          <a:p>
            <a:pPr>
              <a:buNone/>
            </a:pPr>
            <a:r>
              <a:rPr lang="el-GR" sz="2200" dirty="0" smtClean="0"/>
              <a:t>*</a:t>
            </a:r>
            <a:r>
              <a:rPr lang="el-GR" sz="2200" i="1" dirty="0" smtClean="0"/>
              <a:t>Προσοχή</a:t>
            </a:r>
            <a:r>
              <a:rPr lang="el-GR" sz="2200" dirty="0" smtClean="0"/>
              <a:t>: ο βαθμός άσκησης</a:t>
            </a:r>
            <a:r>
              <a:rPr lang="el-GR" sz="2200" b="1" dirty="0" smtClean="0"/>
              <a:t> </a:t>
            </a:r>
            <a:r>
              <a:rPr lang="el-GR" sz="2200" dirty="0" smtClean="0"/>
              <a:t>επιρροής ή κυριαρχίας επιδρά</a:t>
            </a:r>
            <a:r>
              <a:rPr lang="el-GR" sz="2200" b="1" dirty="0" smtClean="0"/>
              <a:t> </a:t>
            </a:r>
            <a:r>
              <a:rPr lang="el-GR" sz="2200" dirty="0" smtClean="0"/>
              <a:t>θετικά στις διαπροσωπικές σχέσεις μόνο όταν συνδυάζεται με την ανάπτυξη και διατήρηση ενός κατάλληλου επιπέδου συνεργασίας με τους μαθητές (</a:t>
            </a:r>
            <a:r>
              <a:rPr lang="el-GR" sz="2200" dirty="0" err="1" smtClean="0"/>
              <a:t>Μπαραλός</a:t>
            </a:r>
            <a:r>
              <a:rPr lang="el-GR" sz="2200" dirty="0" smtClean="0"/>
              <a:t> &amp; Φωτοπούλου,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472518" cy="511156"/>
          </a:xfrm>
        </p:spPr>
        <p:txBody>
          <a:bodyPr>
            <a:noAutofit/>
          </a:bodyPr>
          <a:lstStyle/>
          <a:p>
            <a:r>
              <a:rPr lang="el-GR" sz="2800" dirty="0" smtClean="0"/>
              <a:t>2. Το επίπεδο της συνεργασίας </a:t>
            </a:r>
            <a:endParaRPr lang="el-GR" sz="2800" dirty="0"/>
          </a:p>
        </p:txBody>
      </p:sp>
      <p:sp>
        <p:nvSpPr>
          <p:cNvPr id="3" name="2 - Θέση περιεχομένου"/>
          <p:cNvSpPr>
            <a:spLocks noGrp="1"/>
          </p:cNvSpPr>
          <p:nvPr>
            <p:ph sz="quarter" idx="1"/>
          </p:nvPr>
        </p:nvSpPr>
        <p:spPr>
          <a:xfrm>
            <a:off x="214282" y="1000108"/>
            <a:ext cx="8715436" cy="6072230"/>
          </a:xfrm>
        </p:spPr>
        <p:txBody>
          <a:bodyPr>
            <a:normAutofit/>
          </a:bodyPr>
          <a:lstStyle/>
          <a:p>
            <a:pPr>
              <a:buFont typeface="Wingdings" pitchFamily="2" charset="2"/>
              <a:buChar char="v"/>
            </a:pPr>
            <a:r>
              <a:rPr lang="el-GR" sz="2200" dirty="0" smtClean="0"/>
              <a:t>Προϋποθέσεις για τη παρουσία κατάλληλων επιπέδων συνεργασίας με τους μαθητές (</a:t>
            </a:r>
            <a:r>
              <a:rPr lang="en-US" sz="2200" dirty="0" err="1" smtClean="0">
                <a:latin typeface="Cambria" pitchFamily="18" charset="0"/>
              </a:rPr>
              <a:t>Marzano</a:t>
            </a:r>
            <a:r>
              <a:rPr lang="el-GR" sz="2200" dirty="0" smtClean="0">
                <a:latin typeface="Cambria" pitchFamily="18" charset="0"/>
              </a:rPr>
              <a:t> &amp; </a:t>
            </a:r>
            <a:r>
              <a:rPr lang="en-US" sz="2200" dirty="0" err="1" smtClean="0">
                <a:latin typeface="Cambria" pitchFamily="18" charset="0"/>
              </a:rPr>
              <a:t>Marzano</a:t>
            </a:r>
            <a:r>
              <a:rPr lang="el-GR" sz="2200" dirty="0" smtClean="0"/>
              <a:t>, 2003)</a:t>
            </a:r>
            <a:r>
              <a:rPr lang="el-GR" sz="2200" b="1" dirty="0" smtClean="0"/>
              <a:t>:</a:t>
            </a:r>
            <a:endParaRPr lang="el-GR" sz="2200" dirty="0" smtClean="0"/>
          </a:p>
          <a:p>
            <a:pPr>
              <a:buNone/>
            </a:pPr>
            <a:endParaRPr lang="el-GR" sz="2200" dirty="0" smtClean="0"/>
          </a:p>
          <a:p>
            <a:pPr marL="514350" indent="-514350">
              <a:buNone/>
            </a:pPr>
            <a:r>
              <a:rPr lang="el-GR" sz="2200" dirty="0" smtClean="0"/>
              <a:t>1. 	</a:t>
            </a:r>
            <a:r>
              <a:rPr lang="el-GR" sz="2200" u="sng" dirty="0" smtClean="0"/>
              <a:t>Η παροχή της δυνατότητας στους μαθητές να θέσουν τους δικούς τους στόχους</a:t>
            </a:r>
          </a:p>
          <a:p>
            <a:pPr marL="514350" indent="-514350">
              <a:buAutoNum type="arabicPeriod"/>
            </a:pPr>
            <a:endParaRPr lang="el-GR" sz="2200" u="sng" dirty="0" smtClean="0"/>
          </a:p>
          <a:p>
            <a:pPr>
              <a:buFont typeface="Wingdings" pitchFamily="2" charset="2"/>
              <a:buChar char="Ø"/>
            </a:pPr>
            <a:r>
              <a:rPr lang="el-GR" sz="2200" dirty="0" smtClean="0"/>
              <a:t>Ο εκπαιδευτικός μπορεί, αφού διατυπώσει τους διδακτικούς στόχους, να ζητήσει από τους μαθητές να αναγνωρίσουν κάποιες πλευρές της θεματικής ή ένα άλλο σχετικό θέμα, το οποίο θα ήθελαν συγκεκριμένα να μελετήσουν. </a:t>
            </a:r>
          </a:p>
          <a:p>
            <a:pPr>
              <a:buFont typeface="Wingdings" pitchFamily="2" charset="2"/>
              <a:buChar char="Ø"/>
            </a:pPr>
            <a:endParaRPr lang="el-GR" dirty="0" smtClean="0"/>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285720" y="857232"/>
            <a:ext cx="8643998" cy="5162568"/>
          </a:xfrm>
        </p:spPr>
        <p:txBody>
          <a:bodyPr>
            <a:normAutofit fontScale="92500" lnSpcReduction="20000"/>
          </a:bodyPr>
          <a:lstStyle/>
          <a:p>
            <a:pPr marL="514350" indent="-514350">
              <a:buNone/>
            </a:pPr>
            <a:r>
              <a:rPr lang="el-GR" sz="2400" dirty="0" smtClean="0"/>
              <a:t>2. </a:t>
            </a:r>
            <a:r>
              <a:rPr lang="el-GR" sz="2400" u="sng" dirty="0" smtClean="0"/>
              <a:t>Η επίδειξη προσωπικού ενδιαφέροντος για τους μαθητές </a:t>
            </a:r>
          </a:p>
          <a:p>
            <a:pPr marL="514350" indent="-514350">
              <a:buNone/>
            </a:pPr>
            <a:endParaRPr lang="el-GR" sz="2400" u="sng" dirty="0" smtClean="0"/>
          </a:p>
          <a:p>
            <a:pPr>
              <a:buFont typeface="Wingdings" pitchFamily="2" charset="2"/>
              <a:buChar char="Ø"/>
            </a:pPr>
            <a:r>
              <a:rPr lang="el-GR" sz="2400" dirty="0" smtClean="0"/>
              <a:t>Ο εκπαιδευτικός μπορεί να δείξει το ενδιαφέρον του για τους μαθητές όταν:</a:t>
            </a:r>
          </a:p>
          <a:p>
            <a:pPr>
              <a:buFont typeface="Wingdings" pitchFamily="2" charset="2"/>
              <a:buChar char="Ø"/>
            </a:pPr>
            <a:endParaRPr lang="el-GR" sz="2400" dirty="0" smtClean="0"/>
          </a:p>
          <a:p>
            <a:pPr lvl="0"/>
            <a:r>
              <a:rPr lang="el-GR" sz="2400" dirty="0" smtClean="0"/>
              <a:t>συζητά με τους μαθητές πριν, κατά τη διάρκεια και μετά το μάθημα σχετικά με τα ενδιαφέροντά τους,</a:t>
            </a:r>
          </a:p>
          <a:p>
            <a:pPr lvl="0"/>
            <a:r>
              <a:rPr lang="el-GR" sz="2400" dirty="0" smtClean="0"/>
              <a:t>χαιρετά τους μαθητές, όταν τους συναντά εκτός σχολείου, για παράδειγμα σε εξωσχολικά δρώμενα ή στο δρόμο,</a:t>
            </a:r>
          </a:p>
          <a:p>
            <a:pPr lvl="0"/>
            <a:r>
              <a:rPr lang="el-GR" sz="2400" dirty="0" smtClean="0"/>
              <a:t>γνωρίζει και επισημαίνει σημαντικά γεγονότα στις ζωές των μαθητών του,</a:t>
            </a:r>
          </a:p>
          <a:p>
            <a:pPr lvl="0"/>
            <a:r>
              <a:rPr lang="el-GR" sz="2400" dirty="0" smtClean="0"/>
              <a:t>επαινεί τους μαθητές σε σημαντικές επιτυχίες τους μέσα και έξω από το σχολείο, και</a:t>
            </a:r>
          </a:p>
          <a:p>
            <a:pPr lvl="0"/>
            <a:r>
              <a:rPr lang="el-GR" sz="2400" dirty="0" smtClean="0"/>
              <a:t>συναντά τους μαθητές στην πόρτα καθώς εισέρχονται στη τάξη και χαιρετά κάθε έναν ξεχωριστά με το όνομά του. </a:t>
            </a:r>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1266</TotalTime>
  <Words>2750</Words>
  <Application>Microsoft Office PowerPoint</Application>
  <PresentationFormat>Προβολή στην οθόνη (4:3)</PresentationFormat>
  <Paragraphs>272</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Δικαιοσύνη</vt:lpstr>
      <vt:lpstr>Πιστοποίηση Ελληνομάθειας: Υποστήριξη και ποιοτική ανάδειξη της διδασκαλίας/εκμάθησης της ελληνικής ως ξένης/δεύτερης γλώσσας</vt:lpstr>
      <vt:lpstr>Διαχείριση σχολικής τάξης σε τάξεις συνεκπαίδευσης μαθητών με και χωρίς αναπηρία</vt:lpstr>
      <vt:lpstr>Ενότητα 2η  Διαπροσωπικές σχέσεις </vt:lpstr>
      <vt:lpstr>Εισαγωγή </vt:lpstr>
      <vt:lpstr>Σχέσεις εκπαιδευτικού-μαθητών </vt:lpstr>
      <vt:lpstr>Παρουσίαση του PowerPoint</vt:lpstr>
      <vt:lpstr>1. Ο βαθμός άσκησης επιρροής</vt:lpstr>
      <vt:lpstr>2. Το επίπεδο της συνεργασίας </vt:lpstr>
      <vt:lpstr>Παρουσίαση του PowerPoint</vt:lpstr>
      <vt:lpstr>Παρουσίαση του PowerPoint</vt:lpstr>
      <vt:lpstr>3. Υποστήριξη των μαθητών με συναισθηματικές ή       συμπεριφορικές δυσκολίες και διαταραχές</vt:lpstr>
      <vt:lpstr>3. Υποστήριξη των μαθητών με συναισθηματικές ή       συμπεριφοράς δυσκολίες και διαταραχές</vt:lpstr>
      <vt:lpstr>Παρουσίαση του PowerPoint</vt:lpstr>
      <vt:lpstr>Μαθητές με συναισθηματικές διαταραχές</vt:lpstr>
      <vt:lpstr>Μαθητές με συναισθηματικές διαταραχές</vt:lpstr>
      <vt:lpstr>Μαθητές με συμπεριφορικά προβλήματα</vt:lpstr>
      <vt:lpstr>4. Οι στάσεις του εκπαιδευτικού</vt:lpstr>
      <vt:lpstr>Σχέσεις μεταξύ συμμαθητών</vt:lpstr>
      <vt:lpstr>Παρουσίαση του PowerPoint</vt:lpstr>
      <vt:lpstr>Παρουσίαση του PowerPoint</vt:lpstr>
      <vt:lpstr>Σχέσεις εκπαιδευτικού γονέων</vt:lpstr>
      <vt:lpstr>Παρουσίαση του PowerPoint</vt:lpstr>
      <vt:lpstr>Ο ρόλος του εκπαιδευτικού</vt:lpstr>
      <vt:lpstr>Παρουσίαση του PowerPoint</vt:lpstr>
      <vt:lpstr>Παρουσίαση του PowerPoint</vt:lpstr>
      <vt:lpstr>Παρουσίαση του PowerPoint</vt:lpstr>
      <vt:lpstr>Παρουσίαση του PowerPoint</vt:lpstr>
      <vt:lpstr>Τύποι γονεϊκής εμπλοκής</vt:lpstr>
      <vt:lpstr>Μορφές συνεργασίας</vt:lpstr>
      <vt:lpstr>Παρουσίαση του PowerPoint</vt:lpstr>
      <vt:lpstr>Τέλος B’ μέρους.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Σεραφειμ</dc:creator>
  <cp:lastModifiedBy>THOMAI ALEXIOU</cp:lastModifiedBy>
  <cp:revision>179</cp:revision>
  <dcterms:created xsi:type="dcterms:W3CDTF">2015-05-06T12:45:11Z</dcterms:created>
  <dcterms:modified xsi:type="dcterms:W3CDTF">2015-09-03T10:08:40Z</dcterms:modified>
</cp:coreProperties>
</file>