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8" r:id="rId3"/>
    <p:sldId id="257" r:id="rId4"/>
    <p:sldId id="356" r:id="rId5"/>
    <p:sldId id="284" r:id="rId6"/>
    <p:sldId id="285" r:id="rId7"/>
    <p:sldId id="359" r:id="rId8"/>
    <p:sldId id="306" r:id="rId9"/>
    <p:sldId id="261" r:id="rId10"/>
    <p:sldId id="259" r:id="rId11"/>
    <p:sldId id="262" r:id="rId12"/>
    <p:sldId id="264" r:id="rId13"/>
    <p:sldId id="263" r:id="rId14"/>
    <p:sldId id="265" r:id="rId15"/>
    <p:sldId id="266" r:id="rId16"/>
    <p:sldId id="360" r:id="rId17"/>
    <p:sldId id="267" r:id="rId18"/>
    <p:sldId id="361" r:id="rId19"/>
    <p:sldId id="268" r:id="rId20"/>
    <p:sldId id="269" r:id="rId21"/>
    <p:sldId id="362" r:id="rId22"/>
    <p:sldId id="270" r:id="rId23"/>
    <p:sldId id="363" r:id="rId24"/>
    <p:sldId id="364" r:id="rId25"/>
    <p:sldId id="271" r:id="rId26"/>
    <p:sldId id="272" r:id="rId27"/>
    <p:sldId id="365" r:id="rId28"/>
    <p:sldId id="273" r:id="rId29"/>
    <p:sldId id="274" r:id="rId30"/>
    <p:sldId id="366" r:id="rId31"/>
    <p:sldId id="307" r:id="rId32"/>
    <p:sldId id="275" r:id="rId33"/>
    <p:sldId id="276" r:id="rId34"/>
    <p:sldId id="277" r:id="rId35"/>
    <p:sldId id="278" r:id="rId36"/>
    <p:sldId id="279" r:id="rId37"/>
    <p:sldId id="367" r:id="rId38"/>
    <p:sldId id="280" r:id="rId39"/>
    <p:sldId id="368" r:id="rId40"/>
    <p:sldId id="282" r:id="rId41"/>
    <p:sldId id="308" r:id="rId42"/>
    <p:sldId id="369"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Μεσαίο στυλ 3 - Έμφαση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Φωτεινό στυλ 2 - Έμφαση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Φωτεινό στυλ 2 - Έμφαση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115" d="100"/>
          <a:sy n="115" d="100"/>
        </p:scale>
        <p:origin x="-15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ACA7DD13-209F-4854-8535-BCF231ADFA6C}"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ACA7DD13-209F-4854-8535-BCF231ADFA6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ACA7DD13-209F-4854-8535-BCF231ADFA6C}"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B072C7-05FA-4CCD-87A1-6DC851F6FE5D}" type="datetimeFigureOut">
              <a:rPr lang="el-GR" smtClean="0"/>
              <a:pPr/>
              <a:t>3/9/2015</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A7DD13-209F-4854-8535-BCF231ADFA6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greek-language.gr/certification/amea/index.html?id=16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714348" y="3143248"/>
            <a:ext cx="7572428" cy="1214446"/>
          </a:xfrm>
        </p:spPr>
        <p:txBody>
          <a:bodyPr>
            <a:normAutofit lnSpcReduction="10000"/>
          </a:bodyPr>
          <a:lstStyle/>
          <a:p>
            <a:r>
              <a:rPr lang="el-GR" altLang="el-GR" i="1" dirty="0" smtClean="0"/>
              <a:t>Παραδοτέο έργο: Προσαρμογή υλικού για τη διδασκαλία, εκμάθηση, πιστοποίηση της ελληνικής σε άτομα με αναπηρίες</a:t>
            </a:r>
          </a:p>
          <a:p>
            <a:endParaRPr lang="el-GR" altLang="el-GR" i="1" dirty="0" smtClean="0"/>
          </a:p>
          <a:p>
            <a:endParaRPr lang="el-GR" altLang="el-GR" dirty="0" smtClean="0"/>
          </a:p>
          <a:p>
            <a:endParaRPr lang="el-GR" dirty="0"/>
          </a:p>
        </p:txBody>
      </p:sp>
      <p:sp>
        <p:nvSpPr>
          <p:cNvPr id="2" name="1 - Τίτλος"/>
          <p:cNvSpPr>
            <a:spLocks noGrp="1"/>
          </p:cNvSpPr>
          <p:nvPr>
            <p:ph type="ctrTitle"/>
          </p:nvPr>
        </p:nvSpPr>
        <p:spPr>
          <a:xfrm>
            <a:off x="457200" y="1505930"/>
            <a:ext cx="8229600" cy="1423003"/>
          </a:xfrm>
        </p:spPr>
        <p:txBody>
          <a:bodyPr>
            <a:noAutofit/>
          </a:bodyPr>
          <a:lstStyle/>
          <a:p>
            <a:r>
              <a:rPr lang="el-GR" sz="3200" dirty="0" smtClean="0"/>
              <a:t>Πιστοποίηση Ελληνομάθειας: Υποστήριξη και ποιοτική ανάδειξη της διδασκαλίας/ εκμάθησης της ελληνικής ως ξένης/ δεύτερης γλώσσας</a:t>
            </a:r>
            <a:endParaRPr lang="el-GR" sz="3200" dirty="0"/>
          </a:p>
        </p:txBody>
      </p:sp>
      <p:pic>
        <p:nvPicPr>
          <p:cNvPr id="4" name="Εικόνα 2" descr="ΚΕΓ Logo GreenBlue"/>
          <p:cNvPicPr>
            <a:picLocks noChangeAspect="1" noChangeArrowheads="1"/>
          </p:cNvPicPr>
          <p:nvPr/>
        </p:nvPicPr>
        <p:blipFill>
          <a:blip r:embed="rId2" cstate="print"/>
          <a:srcRect/>
          <a:stretch>
            <a:fillRect/>
          </a:stretch>
        </p:blipFill>
        <p:spPr bwMode="auto">
          <a:xfrm>
            <a:off x="357158" y="142852"/>
            <a:ext cx="1498600" cy="1230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ERVER2012\Kegglobal\ESPA Logos 2013\Greek Version\Full Color\Logo ΕΠΕΕΔΒΜ-2013.jpg"/>
          <p:cNvPicPr>
            <a:picLocks noChangeAspect="1" noChangeArrowheads="1"/>
          </p:cNvPicPr>
          <p:nvPr/>
        </p:nvPicPr>
        <p:blipFill>
          <a:blip r:embed="rId3" cstate="print"/>
          <a:srcRect/>
          <a:stretch>
            <a:fillRect/>
          </a:stretch>
        </p:blipFill>
        <p:spPr bwMode="auto">
          <a:xfrm>
            <a:off x="1928794" y="142852"/>
            <a:ext cx="5402263" cy="1231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2 - Υπότιτλος"/>
          <p:cNvSpPr txBox="1">
            <a:spLocks/>
          </p:cNvSpPr>
          <p:nvPr/>
        </p:nvSpPr>
        <p:spPr>
          <a:xfrm>
            <a:off x="857224" y="4857760"/>
            <a:ext cx="7500990" cy="1157294"/>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l-GR" sz="26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6 - Ορθογώνιο"/>
          <p:cNvSpPr/>
          <p:nvPr/>
        </p:nvSpPr>
        <p:spPr>
          <a:xfrm>
            <a:off x="357158" y="4572008"/>
            <a:ext cx="8501122" cy="1938992"/>
          </a:xfrm>
          <a:prstGeom prst="rect">
            <a:avLst/>
          </a:prstGeom>
        </p:spPr>
        <p:txBody>
          <a:bodyPr wrap="square">
            <a:spAutoFit/>
          </a:bodyPr>
          <a:lstStyle/>
          <a:p>
            <a:pPr>
              <a:defRPr/>
            </a:pPr>
            <a:r>
              <a:rPr lang="el-GR" altLang="el-GR" sz="2000" dirty="0">
                <a:solidFill>
                  <a:schemeClr val="accent4">
                    <a:lumMod val="75000"/>
                  </a:schemeClr>
                </a:solidFill>
              </a:rPr>
              <a:t>Επιστημονική συνεργάτιδα:</a:t>
            </a:r>
            <a:r>
              <a:rPr lang="en-US" altLang="el-GR" sz="2000" dirty="0">
                <a:solidFill>
                  <a:schemeClr val="accent4">
                    <a:lumMod val="75000"/>
                  </a:schemeClr>
                </a:solidFill>
              </a:rPr>
              <a:t> </a:t>
            </a:r>
            <a:r>
              <a:rPr lang="el-GR" altLang="el-GR" sz="2000" dirty="0" smtClean="0">
                <a:solidFill>
                  <a:schemeClr val="accent4">
                    <a:lumMod val="75000"/>
                  </a:schemeClr>
                </a:solidFill>
              </a:rPr>
              <a:t>Μπουμπούλη Χριστίνα</a:t>
            </a:r>
            <a:endParaRPr lang="el-GR" altLang="el-GR" sz="2000" dirty="0">
              <a:solidFill>
                <a:schemeClr val="accent4">
                  <a:lumMod val="75000"/>
                </a:schemeClr>
              </a:solidFill>
            </a:endParaRPr>
          </a:p>
          <a:p>
            <a:pPr>
              <a:defRPr/>
            </a:pPr>
            <a:r>
              <a:rPr lang="el-GR" altLang="el-GR" sz="2000" dirty="0">
                <a:solidFill>
                  <a:schemeClr val="accent4">
                    <a:lumMod val="75000"/>
                  </a:schemeClr>
                </a:solidFill>
              </a:rPr>
              <a:t>Υπεύθυνες παραδοτέου: Άννα Κοκκινίδου &amp; Μαρία Δημητρακοπούλου</a:t>
            </a:r>
          </a:p>
          <a:p>
            <a:pPr>
              <a:defRPr/>
            </a:pPr>
            <a:endParaRPr lang="el-GR" altLang="el-GR" sz="2000" dirty="0" smtClean="0">
              <a:solidFill>
                <a:schemeClr val="accent4">
                  <a:lumMod val="75000"/>
                </a:schemeClr>
              </a:solidFill>
            </a:endParaRPr>
          </a:p>
          <a:p>
            <a:pPr>
              <a:defRPr/>
            </a:pPr>
            <a:r>
              <a:rPr lang="el-GR" altLang="el-GR" sz="2000" b="1" dirty="0" smtClean="0">
                <a:solidFill>
                  <a:schemeClr val="accent4">
                    <a:lumMod val="75000"/>
                  </a:schemeClr>
                </a:solidFill>
              </a:rPr>
              <a:t>Κοινό-στόχος: Άμεσα &amp; Έμμεσα Ενδιαφερόμενοι για τη διαχείριση σχολικής τάξης σε τάξεις συνεκπαίδευσης μαθητών</a:t>
            </a:r>
            <a:r>
              <a:rPr lang="en-US" altLang="el-GR" sz="2000" b="1" dirty="0" smtClean="0">
                <a:solidFill>
                  <a:schemeClr val="accent4">
                    <a:lumMod val="75000"/>
                  </a:schemeClr>
                </a:solidFill>
              </a:rPr>
              <a:t>,</a:t>
            </a:r>
            <a:r>
              <a:rPr lang="el-GR" altLang="el-GR" sz="2000" b="1" dirty="0" smtClean="0">
                <a:solidFill>
                  <a:schemeClr val="accent4">
                    <a:lumMod val="75000"/>
                  </a:schemeClr>
                </a:solidFill>
              </a:rPr>
              <a:t> με και χωρίς αναπηρία</a:t>
            </a:r>
            <a:r>
              <a:rPr lang="el-GR" altLang="el-GR" sz="2000" dirty="0" smtClean="0">
                <a:solidFill>
                  <a:schemeClr val="accent4">
                    <a:lumMod val="75000"/>
                  </a:schemeClr>
                </a:solidFill>
              </a:rPr>
              <a:t>.</a:t>
            </a:r>
            <a:endParaRPr lang="el-GR" altLang="el-GR" sz="20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14290"/>
            <a:ext cx="8572560" cy="642942"/>
          </a:xfrm>
        </p:spPr>
        <p:txBody>
          <a:bodyPr>
            <a:normAutofit/>
          </a:bodyPr>
          <a:lstStyle/>
          <a:p>
            <a:r>
              <a:rPr lang="el-GR" sz="2800" dirty="0" smtClean="0"/>
              <a:t>Εισαγωγή</a:t>
            </a:r>
            <a:endParaRPr lang="el-GR" sz="2800" dirty="0"/>
          </a:p>
        </p:txBody>
      </p:sp>
      <p:sp>
        <p:nvSpPr>
          <p:cNvPr id="3" name="2 - Θέση περιεχομένου"/>
          <p:cNvSpPr>
            <a:spLocks noGrp="1"/>
          </p:cNvSpPr>
          <p:nvPr>
            <p:ph sz="quarter" idx="1"/>
          </p:nvPr>
        </p:nvSpPr>
        <p:spPr>
          <a:xfrm>
            <a:off x="214282" y="928670"/>
            <a:ext cx="8643998" cy="5715040"/>
          </a:xfrm>
        </p:spPr>
        <p:txBody>
          <a:bodyPr>
            <a:normAutofit/>
          </a:bodyPr>
          <a:lstStyle/>
          <a:p>
            <a:pPr>
              <a:buNone/>
            </a:pPr>
            <a:r>
              <a:rPr lang="el-GR" sz="2200" b="1" dirty="0" smtClean="0"/>
              <a:t>	</a:t>
            </a:r>
            <a:r>
              <a:rPr lang="el-GR" sz="2200" dirty="0" smtClean="0"/>
              <a:t>Η έννοια της </a:t>
            </a:r>
            <a:r>
              <a:rPr lang="el-GR" sz="2200" u="sng" dirty="0" smtClean="0"/>
              <a:t>διδασκαλίας</a:t>
            </a:r>
            <a:r>
              <a:rPr lang="el-GR" sz="2200" dirty="0" smtClean="0"/>
              <a:t> αναφέρεται στο σύνολο των ενεργειών που κάνει ο εκπαιδευτικός για να προκαλέσει, να ενισχύσει και να προωθήσει τη μάθηση των μαθητών (Κασσωτάκης &amp; </a:t>
            </a:r>
            <a:r>
              <a:rPr lang="el-GR" sz="2200" dirty="0" err="1" smtClean="0"/>
              <a:t>Φλουρής</a:t>
            </a:r>
            <a:r>
              <a:rPr lang="el-GR" sz="2200" dirty="0" smtClean="0"/>
              <a:t>, 2003). Η </a:t>
            </a:r>
            <a:r>
              <a:rPr lang="el-GR" sz="2200" u="sng" dirty="0" smtClean="0"/>
              <a:t>μάθηση</a:t>
            </a:r>
            <a:r>
              <a:rPr lang="el-GR" sz="2200" dirty="0" smtClean="0"/>
              <a:t> «δεν αντιμετωπίζεται ως μια διαδικασία προσφοράς και λήψης πληροφοριών, αλλά πρέπει να νοείται ως μια ενεργητική διαδικασία δόμησης νοημάτων και εννοιολογικής αλλαγής, η οποία προϋποθέτει την ενεργό συμμετοχή και εμπλοκή του εκπαιδευόμενου στην όλη διαδικασία» (</a:t>
            </a:r>
            <a:r>
              <a:rPr lang="el-GR" sz="2200" dirty="0" err="1" smtClean="0"/>
              <a:t>Μηλιωρίτσας</a:t>
            </a:r>
            <a:r>
              <a:rPr lang="el-GR" sz="2200" dirty="0" smtClean="0"/>
              <a:t>, 2012: 1). </a:t>
            </a:r>
          </a:p>
          <a:p>
            <a:pPr>
              <a:buFont typeface="Wingdings" pitchFamily="2" charset="2"/>
              <a:buChar char="Ø"/>
            </a:pPr>
            <a:r>
              <a:rPr lang="el-GR" sz="2200" dirty="0" smtClean="0"/>
              <a:t>Η αποτελεσματικότητα της διδασκαλίας καθορίζεται, επομένως, από τον βαθμό στον οποίο επιτυγχάνει την ενεργητική εμπλοκή των μαθητών στις μαθησιακές δραστηριότητες. </a:t>
            </a:r>
          </a:p>
          <a:p>
            <a:pPr>
              <a:buFont typeface="Wingdings" pitchFamily="2" charset="2"/>
              <a:buChar char="Ø"/>
            </a:pPr>
            <a:r>
              <a:rPr lang="el-GR" sz="2200" b="1" dirty="0" smtClean="0"/>
              <a:t>Στόχος 1</a:t>
            </a:r>
            <a:r>
              <a:rPr lang="el-GR" sz="2200" b="1" baseline="30000" dirty="0" smtClean="0"/>
              <a:t>ης</a:t>
            </a:r>
            <a:r>
              <a:rPr lang="el-GR" sz="2200" b="1" dirty="0" smtClean="0"/>
              <a:t> Ενότητας</a:t>
            </a:r>
            <a:r>
              <a:rPr lang="el-GR" sz="2200" dirty="0" smtClean="0"/>
              <a:t>: η περιγραφή διδακτικών πρακτικών, οι οποίες επιτυγχάνουν την ενεργητική εμπλοκή των μαθητών σε τάξεις μικτής ικανότητας.</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14290"/>
            <a:ext cx="8858280" cy="571504"/>
          </a:xfrm>
        </p:spPr>
        <p:txBody>
          <a:bodyPr>
            <a:normAutofit/>
          </a:bodyPr>
          <a:lstStyle/>
          <a:p>
            <a:r>
              <a:rPr lang="el-GR" sz="2800" dirty="0" smtClean="0"/>
              <a:t>1. Γνώση των ιδιαίτερων χαρακτηριστικών των μαθητών</a:t>
            </a:r>
            <a:endParaRPr lang="el-GR" sz="2800" dirty="0"/>
          </a:p>
        </p:txBody>
      </p:sp>
      <p:sp>
        <p:nvSpPr>
          <p:cNvPr id="3" name="2 - Θέση περιεχομένου"/>
          <p:cNvSpPr>
            <a:spLocks noGrp="1"/>
          </p:cNvSpPr>
          <p:nvPr>
            <p:ph sz="quarter" idx="1"/>
          </p:nvPr>
        </p:nvSpPr>
        <p:spPr>
          <a:xfrm>
            <a:off x="0" y="857232"/>
            <a:ext cx="9144000" cy="6000768"/>
          </a:xfrm>
        </p:spPr>
        <p:txBody>
          <a:bodyPr>
            <a:normAutofit fontScale="92500" lnSpcReduction="10000"/>
          </a:bodyPr>
          <a:lstStyle/>
          <a:p>
            <a:pPr>
              <a:lnSpc>
                <a:spcPct val="110000"/>
              </a:lnSpc>
              <a:buFont typeface="Wingdings" pitchFamily="2" charset="2"/>
              <a:buChar char="v"/>
            </a:pPr>
            <a:r>
              <a:rPr lang="el-GR" sz="2400" dirty="0" smtClean="0"/>
              <a:t>Δεδομένης της αυξανόμενης ανομοιογένειας του μαθητικού πληθυσμού, η οποία οφείλεται στην προώθηση της ένταξης των μαθητών με ειδικές εκπαιδευτικές ανάγκες στις τάξεις της γενικής εκπαίδευσης  και στη συνύπαρξη στην ίδια τάξη μαθητών διαφορετικής κοινωνικής, φυλετικής και εθνογλωσσικής προέλευσης, για να αυξήσει ο εκπαιδευτικός τις πιθανότητες της ενεργητικής συμμετοχής όλων των μαθητών στο μάθημα, θα πρέπει να προσαρμόσει τη διδασκαλία στις διαφορετικές ανάγκες και ενδιαφέροντά τους.</a:t>
            </a:r>
          </a:p>
          <a:p>
            <a:pPr>
              <a:lnSpc>
                <a:spcPct val="110000"/>
              </a:lnSpc>
              <a:buFont typeface="Wingdings" pitchFamily="2" charset="2"/>
              <a:buChar char="v"/>
            </a:pPr>
            <a:r>
              <a:rPr lang="el-GR" sz="2400" dirty="0" smtClean="0"/>
              <a:t>Η προσαρμογή της διδασκαλίας στα ιδιαίτερα χαρακτηριστικά των μαθητών αναφέρεται στη βιβλιογραφία ως </a:t>
            </a:r>
            <a:r>
              <a:rPr lang="el-GR" sz="2400" b="1" dirty="0" smtClean="0"/>
              <a:t>διαφοροποιημένη διδασκαλία</a:t>
            </a:r>
            <a:r>
              <a:rPr lang="el-GR" sz="2400" dirty="0" smtClean="0"/>
              <a:t>. Σημείο-κλειδί της διαφοροποίησης της διδασκαλίας αποτελεί ο εντοπισμός των ιδιαίτερων χαρακτηριστικών του μαθητή, τα οποία περιλαμβάνουν: </a:t>
            </a:r>
          </a:p>
          <a:p>
            <a:pPr>
              <a:lnSpc>
                <a:spcPct val="110000"/>
              </a:lnSpc>
              <a:buNone/>
            </a:pPr>
            <a:r>
              <a:rPr lang="el-GR" sz="2400" dirty="0" smtClean="0"/>
              <a:t>	(α) τη μαθησιακή ετοιμότητα,</a:t>
            </a:r>
          </a:p>
          <a:p>
            <a:pPr>
              <a:lnSpc>
                <a:spcPct val="110000"/>
              </a:lnSpc>
              <a:buNone/>
            </a:pPr>
            <a:r>
              <a:rPr lang="el-GR" sz="2400" dirty="0" smtClean="0"/>
              <a:t>	(β) τα ενδιαφέροντα, και</a:t>
            </a:r>
          </a:p>
          <a:p>
            <a:pPr>
              <a:lnSpc>
                <a:spcPct val="110000"/>
              </a:lnSpc>
              <a:buNone/>
            </a:pPr>
            <a:r>
              <a:rPr lang="el-GR" sz="2400" dirty="0" smtClean="0"/>
              <a:t>	(γ) το μαθησιακό στυλ του μαθητή (Παντελιάδου, 2008).</a:t>
            </a:r>
            <a:endParaRPr lang="el-GR" sz="2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57158" y="274638"/>
            <a:ext cx="8329642" cy="654032"/>
          </a:xfrm>
        </p:spPr>
        <p:txBody>
          <a:bodyPr>
            <a:normAutofit/>
          </a:bodyPr>
          <a:lstStyle/>
          <a:p>
            <a:r>
              <a:rPr lang="el-GR" sz="2800" dirty="0" smtClean="0"/>
              <a:t>Τα ιδιαίτερα χαρακτηριστικά του μαθητή</a:t>
            </a:r>
            <a:endParaRPr lang="el-GR" sz="2800" dirty="0"/>
          </a:p>
        </p:txBody>
      </p:sp>
      <p:sp>
        <p:nvSpPr>
          <p:cNvPr id="3" name="2 - Θέση περιεχομένου"/>
          <p:cNvSpPr>
            <a:spLocks noGrp="1"/>
          </p:cNvSpPr>
          <p:nvPr>
            <p:ph sz="quarter" idx="1"/>
          </p:nvPr>
        </p:nvSpPr>
        <p:spPr>
          <a:xfrm>
            <a:off x="214282" y="1071546"/>
            <a:ext cx="8715436" cy="5357850"/>
          </a:xfrm>
        </p:spPr>
        <p:txBody>
          <a:bodyPr>
            <a:normAutofit lnSpcReduction="10000"/>
          </a:bodyPr>
          <a:lstStyle/>
          <a:p>
            <a:pPr>
              <a:buNone/>
            </a:pPr>
            <a:r>
              <a:rPr lang="el-GR" sz="2200" b="1" dirty="0" smtClean="0"/>
              <a:t>(α) Η μαθησιακή ετοιμότητα:</a:t>
            </a:r>
          </a:p>
          <a:p>
            <a:pPr>
              <a:buNone/>
            </a:pPr>
            <a:r>
              <a:rPr lang="el-GR" sz="2200" dirty="0" smtClean="0"/>
              <a:t>	 αναφέρεται στο επίπεδο των γνώσεων και των δεξιοτήτων του μαθητή σε μια δεδομένη στιγμή.</a:t>
            </a:r>
          </a:p>
          <a:p>
            <a:pPr>
              <a:buFont typeface="Wingdings" pitchFamily="2" charset="2"/>
              <a:buChar char="q"/>
            </a:pPr>
            <a:endParaRPr lang="el-GR" sz="2200" dirty="0" smtClean="0"/>
          </a:p>
          <a:p>
            <a:pPr>
              <a:buFont typeface="Wingdings" pitchFamily="2" charset="2"/>
              <a:buChar char="Ø"/>
            </a:pPr>
            <a:r>
              <a:rPr lang="el-GR" sz="2200" dirty="0" smtClean="0"/>
              <a:t>Στο πλαίσιο της διδασκαλίας μιας ξένης γλώσσας, εκτιμάται από το επίπεδο γλωσσομάθειας του μαθητή και τις δεξιότητές του (π.χ. αντίληψη, μνήμη, ικανότητα προφορικής ή/ και γραπτής έκφρασης κ.α.). Σημείωση: εδώ μπορούμε να χρησιμοποιήσουμε και την κλίμακα των Κοινών Επιπέδων Αναφοράς για τις Γλώσσες (Α1 ως Γ2).</a:t>
            </a:r>
          </a:p>
          <a:p>
            <a:pPr>
              <a:buFont typeface="Arial" pitchFamily="34" charset="0"/>
              <a:buChar char="•"/>
            </a:pPr>
            <a:endParaRPr lang="el-GR" sz="2200" dirty="0" smtClean="0"/>
          </a:p>
          <a:p>
            <a:pPr>
              <a:buFont typeface="Arial" pitchFamily="34" charset="0"/>
              <a:buChar char="•"/>
            </a:pPr>
            <a:r>
              <a:rPr lang="el-GR" sz="2200" dirty="0" smtClean="0"/>
              <a:t>Οι ειδικές δεξιότητες και δυσκολίες μάθησης που παρουσιάζουν οι μαθητές με αναπηρία στην εκμάθηση μιας ξένης γλώσσας, περιγράφονται αναλυτικά στις αντίστοιχες ενότητες στον σύνδεσμο «Μελέτες και μεθοδολογικό πλαίσιο» (</a:t>
            </a:r>
            <a:r>
              <a:rPr lang="fr-FR" sz="2200" dirty="0">
                <a:hlinkClick r:id="rId2"/>
              </a:rPr>
              <a:t>http://</a:t>
            </a:r>
            <a:r>
              <a:rPr lang="fr-FR" sz="2200" dirty="0" smtClean="0">
                <a:hlinkClick r:id="rId2"/>
              </a:rPr>
              <a:t>www.greek-language.gr/certification/amea/index.html?id=163</a:t>
            </a:r>
            <a:r>
              <a:rPr lang="el-GR" sz="2200" dirty="0" smtClean="0"/>
              <a:t> ).</a:t>
            </a:r>
            <a:endParaRPr lang="el-GR"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785794"/>
            <a:ext cx="8715436" cy="5857916"/>
          </a:xfrm>
        </p:spPr>
        <p:txBody>
          <a:bodyPr>
            <a:noAutofit/>
          </a:bodyPr>
          <a:lstStyle/>
          <a:p>
            <a:pPr>
              <a:buNone/>
            </a:pPr>
            <a:r>
              <a:rPr lang="el-GR" sz="2200" b="1" dirty="0" smtClean="0"/>
              <a:t>(β) Τα ενδιαφέροντα:</a:t>
            </a:r>
          </a:p>
          <a:p>
            <a:pPr>
              <a:buNone/>
            </a:pPr>
            <a:r>
              <a:rPr lang="el-GR" sz="2200" dirty="0" smtClean="0"/>
              <a:t>	 είναι τα κίνητρα μάθησης του μαθητή.</a:t>
            </a:r>
          </a:p>
          <a:p>
            <a:pPr>
              <a:buFont typeface="Wingdings" pitchFamily="2" charset="2"/>
              <a:buChar char="Ø"/>
            </a:pPr>
            <a:endParaRPr lang="el-GR" sz="2200" dirty="0" smtClean="0"/>
          </a:p>
          <a:p>
            <a:pPr>
              <a:buFont typeface="Wingdings" pitchFamily="2" charset="2"/>
              <a:buChar char="Ø"/>
            </a:pPr>
            <a:r>
              <a:rPr lang="el-GR" sz="2200" dirty="0" smtClean="0"/>
              <a:t>Στο πλαίσιο της διδασκαλίας μιας ξένης γλώσσας αναφέρονται στους ιδιαίτερους λόγους, που οδήγησαν το άτομο στην εκμάθηση της γλώσσας.</a:t>
            </a:r>
          </a:p>
          <a:p>
            <a:pPr>
              <a:buFont typeface="Arial" pitchFamily="34" charset="0"/>
              <a:buChar char="•"/>
            </a:pPr>
            <a:r>
              <a:rPr lang="el-GR" sz="2200" dirty="0" smtClean="0"/>
              <a:t> Η ευρύτερη ομάδα των ατόμων που μαθαίνουν την ελληνική ως ξένη γλώσσα αποτελείται από διαφορετικές κατηγορίες σπουδαστών. Ο εκπαιδευτικός είναι σημαντικό να διερευνήσει τους λόγους που οδήγησαν κάθε μαθητή στην εκμάθηση της ελληνικής, ώστε να παρέχει μέσα από τον προσεκτικό σχεδιασμό των μαθημάτων την κατάλληλη υποστήριξη στους μαθητές για να επιτύχουν τους στόχους τους (Γεωργιάδου, 2001).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642918"/>
            <a:ext cx="8715436" cy="5929354"/>
          </a:xfrm>
        </p:spPr>
        <p:txBody>
          <a:bodyPr/>
          <a:lstStyle/>
          <a:p>
            <a:pPr>
              <a:buNone/>
            </a:pPr>
            <a:r>
              <a:rPr lang="el-GR" sz="2200" b="1" dirty="0" smtClean="0"/>
              <a:t>(γ) Το μαθησιακό στυλ:</a:t>
            </a:r>
          </a:p>
          <a:p>
            <a:pPr>
              <a:buNone/>
            </a:pPr>
            <a:r>
              <a:rPr lang="el-GR" sz="2200" dirty="0" smtClean="0"/>
              <a:t>	 Αναφέρεται στον ιδιαίτερο τρόπο με τον οποίο ο κάθε μαθητής συλλέγει, επεξεργάζεται και οργανώνει τις πληροφορίες.</a:t>
            </a:r>
          </a:p>
          <a:p>
            <a:pPr>
              <a:buFont typeface="Wingdings" pitchFamily="2" charset="2"/>
              <a:buChar char="q"/>
            </a:pPr>
            <a:endParaRPr lang="el-GR" sz="2200" dirty="0" smtClean="0"/>
          </a:p>
          <a:p>
            <a:pPr>
              <a:buFont typeface="Wingdings" pitchFamily="2" charset="2"/>
              <a:buChar char="Ø"/>
            </a:pPr>
            <a:r>
              <a:rPr lang="el-GR" sz="2200" dirty="0" smtClean="0"/>
              <a:t>Καθορίζεται από τους παράγοντες που αφορούν το γνωστικό προφίλ του μαθητή (π.χ. οπτικός – λεκτικός) και το περιβάλλον (κίνηση, θόρυβος, στατικότητα, τακτοποίηση) (Παντελιάδου, 2008). </a:t>
            </a:r>
          </a:p>
          <a:p>
            <a:pPr>
              <a:buFont typeface="Wingdings" pitchFamily="2" charset="2"/>
              <a:buChar char="Ø"/>
            </a:pPr>
            <a:r>
              <a:rPr lang="el-GR" sz="2200" dirty="0" smtClean="0"/>
              <a:t>Προσοχή: το μαθησιακό στυλ είναι πολύ σημαντικό σε σχέση με την εκμάθηση μιας γλώσσας ως ξένης.</a:t>
            </a:r>
          </a:p>
          <a:p>
            <a:pPr>
              <a:buFont typeface="Arial" pitchFamily="34" charset="0"/>
              <a:buChar char="•"/>
            </a:pPr>
            <a:r>
              <a:rPr lang="el-GR" sz="2200" dirty="0" smtClean="0"/>
              <a:t>Ο προσδιορισμός των μαθησιακών στυλ των μαθητών, επιτρέπει στον εκπαιδευτικό να διαφοροποιεί τον τρόπο παρουσίασης του υλικού (προφορικά, οπτικά, από το μέρος στο όλο ή το αντίθετο) και τις δραστηριότητες και διδακτικές προσεγγίσεις (π.χ. διδασκαλία μεταξύ συνομηλίκων ή ομαδοσυνεργατική) (Παντελιάδου, 2008).</a:t>
            </a:r>
          </a:p>
          <a:p>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14290"/>
            <a:ext cx="8643998" cy="857256"/>
          </a:xfrm>
        </p:spPr>
        <p:txBody>
          <a:bodyPr>
            <a:normAutofit fontScale="90000"/>
          </a:bodyPr>
          <a:lstStyle/>
          <a:p>
            <a:pPr lvl="1" algn="l" rtl="0">
              <a:spcBef>
                <a:spcPct val="0"/>
              </a:spcBef>
            </a:pPr>
            <a:r>
              <a:rPr lang="el-GR" sz="3100" b="1" kern="1200" dirty="0">
                <a:solidFill>
                  <a:schemeClr val="tx2"/>
                </a:solidFill>
                <a:latin typeface="+mj-lt"/>
                <a:ea typeface="+mj-ea"/>
                <a:cs typeface="+mj-cs"/>
              </a:rPr>
              <a:t>2. Διαχείριση του χρόνου</a:t>
            </a:r>
            <a:r>
              <a:rPr lang="el-GR" sz="2800" b="1" kern="1200" dirty="0">
                <a:solidFill>
                  <a:schemeClr val="tx2"/>
                </a:solidFill>
                <a:latin typeface="+mj-lt"/>
                <a:ea typeface="+mj-ea"/>
                <a:cs typeface="+mj-cs"/>
              </a:rPr>
              <a:t/>
            </a:r>
            <a:br>
              <a:rPr lang="el-GR" sz="2800" b="1" kern="1200" dirty="0">
                <a:solidFill>
                  <a:schemeClr val="tx2"/>
                </a:solidFill>
                <a:latin typeface="+mj-lt"/>
                <a:ea typeface="+mj-ea"/>
                <a:cs typeface="+mj-cs"/>
              </a:rPr>
            </a:br>
            <a:endParaRPr lang="el-GR" sz="2800" b="1" kern="1200" dirty="0">
              <a:solidFill>
                <a:schemeClr val="tx2"/>
              </a:solidFill>
              <a:latin typeface="+mj-lt"/>
              <a:ea typeface="+mj-ea"/>
              <a:cs typeface="+mj-cs"/>
            </a:endParaRPr>
          </a:p>
        </p:txBody>
      </p:sp>
      <p:sp>
        <p:nvSpPr>
          <p:cNvPr id="3" name="2 - Θέση περιεχομένου"/>
          <p:cNvSpPr>
            <a:spLocks noGrp="1"/>
          </p:cNvSpPr>
          <p:nvPr>
            <p:ph sz="quarter" idx="1"/>
          </p:nvPr>
        </p:nvSpPr>
        <p:spPr>
          <a:xfrm>
            <a:off x="0" y="928670"/>
            <a:ext cx="9144000" cy="5929330"/>
          </a:xfrm>
        </p:spPr>
        <p:txBody>
          <a:bodyPr>
            <a:normAutofit/>
          </a:bodyPr>
          <a:lstStyle/>
          <a:p>
            <a:pPr>
              <a:buFont typeface="Wingdings" pitchFamily="2" charset="2"/>
              <a:buChar char="v"/>
            </a:pPr>
            <a:r>
              <a:rPr lang="el-GR" sz="3600" dirty="0" smtClean="0"/>
              <a:t>Με δεδομένο τον περιορισμένο χρόνο που έχουν οι εκπαιδευτικοί στη διάθεσή τους για διδασκαλία, κρίνεται ιδιαίτερα σημαντική η αποτελεσματική διαχείρισή του. </a:t>
            </a:r>
          </a:p>
          <a:p>
            <a:pPr>
              <a:buNone/>
            </a:pPr>
            <a:r>
              <a:rPr lang="el-GR" sz="3600" dirty="0" smtClean="0"/>
              <a:t>	</a:t>
            </a:r>
          </a:p>
        </p:txBody>
      </p:sp>
      <p:pic>
        <p:nvPicPr>
          <p:cNvPr id="4" name="Εικόνα 3" descr="http://blog.hubstaff.com/wp-content/uploads/2015/03/bigstock-Time-management-businessman-74367415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645024"/>
            <a:ext cx="2452370" cy="226504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11560" y="476672"/>
            <a:ext cx="8208912" cy="5986835"/>
          </a:xfrm>
          <a:prstGeom prst="rect">
            <a:avLst/>
          </a:prstGeom>
        </p:spPr>
        <p:txBody>
          <a:bodyPr wrap="square">
            <a:spAutoFit/>
          </a:bodyPr>
          <a:lstStyle/>
          <a:p>
            <a:pPr>
              <a:buNone/>
            </a:pPr>
            <a:r>
              <a:rPr lang="el-GR" sz="2000" b="1" u="sng" dirty="0"/>
              <a:t>Ο εκπαιδευτικός διαχειρίζεται σωστά τον χρόνο όταν</a:t>
            </a:r>
            <a:r>
              <a:rPr lang="el-GR" sz="2000" b="1" dirty="0"/>
              <a:t>: </a:t>
            </a:r>
          </a:p>
          <a:p>
            <a:pPr>
              <a:buNone/>
            </a:pPr>
            <a:endParaRPr lang="el-GR" sz="1100" dirty="0"/>
          </a:p>
          <a:p>
            <a:pPr>
              <a:buFont typeface="Wingdings" pitchFamily="2" charset="2"/>
              <a:buChar char="§"/>
            </a:pPr>
            <a:r>
              <a:rPr lang="el-GR" sz="2000" dirty="0"/>
              <a:t>διαθέτει τον περισσότερο χρόνο σε μαθήματα και μαθησιακές δραστηριότητες, παρά σε μη-ακαδημαϊκές ασχολίες που δεν εξυπηρετούν κανένα εκπαιδευτικό σκοπό,</a:t>
            </a:r>
          </a:p>
          <a:p>
            <a:pPr>
              <a:buFont typeface="Wingdings" pitchFamily="2" charset="2"/>
              <a:buChar char="§"/>
            </a:pPr>
            <a:r>
              <a:rPr lang="el-GR" sz="2000" dirty="0"/>
              <a:t>ξεκινά και τελειώνει τα μαθήματα στην ώρα τους,</a:t>
            </a:r>
          </a:p>
          <a:p>
            <a:pPr>
              <a:buFont typeface="Wingdings" pitchFamily="2" charset="2"/>
              <a:buChar char="§"/>
            </a:pPr>
            <a:r>
              <a:rPr lang="el-GR" sz="2000" dirty="0"/>
              <a:t>κάνει σύντομες μεταβάσεις,</a:t>
            </a:r>
          </a:p>
          <a:p>
            <a:pPr>
              <a:buFont typeface="Wingdings" pitchFamily="2" charset="2"/>
              <a:buChar char="§"/>
            </a:pPr>
            <a:r>
              <a:rPr lang="el-GR" sz="2000" dirty="0"/>
              <a:t>διδάσκει στους μαθητές πώς να ξεκινούν γρήγορα και να διατηρούν την προσοχή τους όταν εργάζονται σε αναθέσεις,</a:t>
            </a:r>
          </a:p>
          <a:p>
            <a:pPr>
              <a:buFont typeface="Wingdings" pitchFamily="2" charset="2"/>
              <a:buChar char="§"/>
            </a:pPr>
            <a:r>
              <a:rPr lang="el-GR" sz="2000" dirty="0"/>
              <a:t>κάνει καλή προετοιμασία, η οποία του επιτρέπει να προχωρά τα μαθήματα χωρίς να χρειάζεται να σταματά τη διδασκαλία για να συμβουλευτεί εγχειρίδια,</a:t>
            </a:r>
          </a:p>
          <a:p>
            <a:pPr>
              <a:buFont typeface="Wingdings" pitchFamily="2" charset="2"/>
              <a:buChar char="§"/>
            </a:pPr>
            <a:r>
              <a:rPr lang="el-GR" sz="2000" dirty="0"/>
              <a:t>δεν μεγιστοποιεί απλώς τον χρόνο εργασίας, αλλά </a:t>
            </a:r>
            <a:r>
              <a:rPr lang="el-GR" sz="2000" dirty="0" smtClean="0"/>
              <a:t>επενδύει </a:t>
            </a:r>
            <a:r>
              <a:rPr lang="el-GR" sz="2000" dirty="0"/>
              <a:t>σημαντικό χρόνο στην ενεργητική μάθηση, δηλαδή στην επεξεργασία του περιεχομένου και την παροχή βοήθειας στους μαθητές για να ανταποκριθούν σε αυτό, και</a:t>
            </a:r>
          </a:p>
          <a:p>
            <a:pPr>
              <a:buFont typeface="Wingdings" pitchFamily="2" charset="2"/>
              <a:buChar char="§"/>
            </a:pPr>
            <a:r>
              <a:rPr lang="el-GR" sz="2000" dirty="0"/>
              <a:t>αποφεύγει τις παρατεταμένες διαλέξεις και </a:t>
            </a:r>
            <a:r>
              <a:rPr lang="el-GR" sz="2000" dirty="0" smtClean="0"/>
              <a:t>διαθέτει </a:t>
            </a:r>
            <a:r>
              <a:rPr lang="el-GR" sz="2000" dirty="0"/>
              <a:t>περισσότερο χρόνο στη </a:t>
            </a:r>
            <a:r>
              <a:rPr lang="el-GR" sz="2000" dirty="0" err="1"/>
              <a:t>διαδραστική</a:t>
            </a:r>
            <a:r>
              <a:rPr lang="el-GR" sz="2000" dirty="0"/>
              <a:t> συζήτηση και λιγότερο στην ατομική εργασία (</a:t>
            </a:r>
            <a:r>
              <a:rPr lang="en-US" sz="2000" dirty="0">
                <a:latin typeface="Cambria" pitchFamily="18" charset="0"/>
              </a:rPr>
              <a:t>Brophy</a:t>
            </a:r>
            <a:r>
              <a:rPr lang="el-GR" sz="2000" dirty="0"/>
              <a:t>, 2004).</a:t>
            </a:r>
          </a:p>
        </p:txBody>
      </p:sp>
    </p:spTree>
    <p:extLst>
      <p:ext uri="{BB962C8B-B14F-4D97-AF65-F5344CB8AC3E}">
        <p14:creationId xmlns:p14="http://schemas.microsoft.com/office/powerpoint/2010/main" val="79651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0"/>
            <a:ext cx="8401080" cy="642918"/>
          </a:xfrm>
        </p:spPr>
        <p:txBody>
          <a:bodyPr>
            <a:normAutofit/>
          </a:bodyPr>
          <a:lstStyle/>
          <a:p>
            <a:r>
              <a:rPr lang="el-GR" sz="2800" b="1" dirty="0" smtClean="0"/>
              <a:t>3. Οργάνωση του χώρου</a:t>
            </a:r>
            <a:endParaRPr lang="el-GR" sz="2800" b="1" dirty="0"/>
          </a:p>
        </p:txBody>
      </p:sp>
      <p:sp>
        <p:nvSpPr>
          <p:cNvPr id="3" name="2 - Θέση περιεχομένου"/>
          <p:cNvSpPr>
            <a:spLocks noGrp="1"/>
          </p:cNvSpPr>
          <p:nvPr>
            <p:ph sz="quarter" idx="1"/>
          </p:nvPr>
        </p:nvSpPr>
        <p:spPr>
          <a:xfrm>
            <a:off x="107504" y="620688"/>
            <a:ext cx="8822214" cy="6237312"/>
          </a:xfrm>
        </p:spPr>
        <p:txBody>
          <a:bodyPr>
            <a:normAutofit fontScale="92500" lnSpcReduction="20000"/>
          </a:bodyPr>
          <a:lstStyle/>
          <a:p>
            <a:pPr>
              <a:buNone/>
            </a:pPr>
            <a:r>
              <a:rPr lang="el-GR" u="sng" dirty="0" smtClean="0"/>
              <a:t>Περιλαμβάνει</a:t>
            </a:r>
            <a:r>
              <a:rPr lang="el-GR" dirty="0" smtClean="0"/>
              <a:t>:</a:t>
            </a:r>
          </a:p>
          <a:p>
            <a:pPr>
              <a:buNone/>
            </a:pPr>
            <a:r>
              <a:rPr lang="el-GR" dirty="0" smtClean="0"/>
              <a:t>α. τη διάταξη των επίπλων</a:t>
            </a:r>
          </a:p>
          <a:p>
            <a:pPr>
              <a:buFont typeface="Wingdings" pitchFamily="2" charset="2"/>
              <a:buChar char="Ø"/>
            </a:pPr>
            <a:r>
              <a:rPr lang="el-GR" dirty="0" smtClean="0"/>
              <a:t>Καθορίζεται από τους τύπους αλληλεπίδρασης και τις μεθόδους διδασκαλίας που θα πραγματοποιηθούν.  </a:t>
            </a:r>
          </a:p>
          <a:p>
            <a:pPr>
              <a:buFont typeface="Wingdings" pitchFamily="2" charset="2"/>
              <a:buChar char="ü"/>
            </a:pPr>
            <a:r>
              <a:rPr lang="el-GR" dirty="0" smtClean="0"/>
              <a:t>Στις μαθητοκεντρικές τάξεις, οι εκπαιδευτικοί προτιμούν τύπους διάταξης που προωθούν τη συνεργασία μεταξύ των μαθητών: τοποθέτηση των μαθητών έτσι, ώστε να κάθονται σε σχήμα Π ή κύκλου και οργάνωση των μαθητών σε </a:t>
            </a:r>
            <a:r>
              <a:rPr lang="el-GR" dirty="0" err="1" smtClean="0"/>
              <a:t>μικρο</a:t>
            </a:r>
            <a:r>
              <a:rPr lang="el-GR" dirty="0" smtClean="0"/>
              <a:t>-ομάδες γύρω από ενωμένα θρανία (</a:t>
            </a:r>
            <a:r>
              <a:rPr lang="en-US" dirty="0" err="1" smtClean="0">
                <a:latin typeface="Cambria" pitchFamily="18" charset="0"/>
              </a:rPr>
              <a:t>Brandes</a:t>
            </a:r>
            <a:r>
              <a:rPr lang="el-GR" dirty="0" smtClean="0">
                <a:latin typeface="Cambria" pitchFamily="18" charset="0"/>
              </a:rPr>
              <a:t> &amp; </a:t>
            </a:r>
            <a:r>
              <a:rPr lang="en-US" dirty="0" err="1" smtClean="0">
                <a:latin typeface="Cambria" pitchFamily="18" charset="0"/>
              </a:rPr>
              <a:t>Ginnis</a:t>
            </a:r>
            <a:r>
              <a:rPr lang="el-GR" dirty="0" smtClean="0"/>
              <a:t>, 1986).</a:t>
            </a:r>
          </a:p>
          <a:p>
            <a:pPr>
              <a:buFont typeface="Wingdings" pitchFamily="2" charset="2"/>
              <a:buChar char="Ø"/>
            </a:pPr>
            <a:endParaRPr lang="el-GR" dirty="0" smtClean="0"/>
          </a:p>
          <a:p>
            <a:pPr>
              <a:buNone/>
            </a:pPr>
            <a:r>
              <a:rPr lang="el-GR" dirty="0" smtClean="0"/>
              <a:t>β. τη σχεδίαση των διαδρόμων</a:t>
            </a:r>
          </a:p>
          <a:p>
            <a:pPr>
              <a:buFont typeface="Wingdings" pitchFamily="2" charset="2"/>
              <a:buChar char="Ø"/>
            </a:pPr>
            <a:r>
              <a:rPr lang="el-GR" dirty="0" smtClean="0"/>
              <a:t>Προτείνεται να σχεδιάζονται με τρόπο τέτοιο ώστε να αποφεύγεται ο συνωστισμός, να διασφαλίζεται η ασφάλεια των μαθητών και να διευκολύνεται η αλληλεπίδραση του εκπαιδευτικού με όλους τους μαθητές.  Για μη βλέποντες μαθητές προτείνονται ειδικές διατάξεις. Το ίδιο ισχύει και για τους μαθητές με προβλήματα ακοής (π.χ. κοντά στην πηγή του ήχου ή σε θέση να κάνουν χειλανάγνωση).</a:t>
            </a:r>
          </a:p>
          <a:p>
            <a:pPr>
              <a:buFont typeface="Wingdings" pitchFamily="2" charset="2"/>
              <a:buChar char="Ø"/>
            </a:pPr>
            <a:endParaRPr lang="el-G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0"/>
            <a:ext cx="8401080" cy="642918"/>
          </a:xfrm>
        </p:spPr>
        <p:txBody>
          <a:bodyPr>
            <a:normAutofit/>
          </a:bodyPr>
          <a:lstStyle/>
          <a:p>
            <a:r>
              <a:rPr lang="el-GR" sz="2800" b="1" dirty="0" smtClean="0"/>
              <a:t>3. Οργάνωση του χώρου</a:t>
            </a:r>
            <a:endParaRPr lang="el-GR" sz="2800" b="1" dirty="0"/>
          </a:p>
        </p:txBody>
      </p:sp>
      <p:sp>
        <p:nvSpPr>
          <p:cNvPr id="3" name="2 - Θέση περιεχομένου"/>
          <p:cNvSpPr>
            <a:spLocks noGrp="1"/>
          </p:cNvSpPr>
          <p:nvPr>
            <p:ph sz="quarter" idx="1"/>
          </p:nvPr>
        </p:nvSpPr>
        <p:spPr>
          <a:xfrm>
            <a:off x="107504" y="620688"/>
            <a:ext cx="8822214" cy="6237312"/>
          </a:xfrm>
        </p:spPr>
        <p:txBody>
          <a:bodyPr>
            <a:normAutofit/>
          </a:bodyPr>
          <a:lstStyle/>
          <a:p>
            <a:pPr>
              <a:buFont typeface="Wingdings" pitchFamily="2" charset="2"/>
              <a:buChar char="Ø"/>
            </a:pPr>
            <a:endParaRPr lang="el-GR" dirty="0" smtClean="0"/>
          </a:p>
          <a:p>
            <a:pPr>
              <a:buFont typeface="Wingdings" pitchFamily="2" charset="2"/>
              <a:buChar char="v"/>
            </a:pPr>
            <a:r>
              <a:rPr lang="el-GR" dirty="0" smtClean="0"/>
              <a:t>Ένα άλλο κριτήριο που καθορίζει την οργάνωση του χώρου της τάξης είναι η διατήρηση της προσοχής των μαθητών στις μαθησιακές δραστηριότητες. </a:t>
            </a:r>
            <a:r>
              <a:rPr lang="el-GR" u="sng" dirty="0" smtClean="0"/>
              <a:t>Πρέπει να αποφεύγεται: </a:t>
            </a:r>
            <a:r>
              <a:rPr lang="el-GR" dirty="0" smtClean="0"/>
              <a:t>η τοποθέτηση μαθητών κοντά στο παράθυρο, στην πόρτα ή σε χώρους έντονης κινητικότητας (π.χ. στον κάδο των σκουπιδιών), και ειδικά των μαθητών που αντιμετωπίζουν δυσκολίες στη μάθηση(</a:t>
            </a:r>
            <a:r>
              <a:rPr lang="en-US" dirty="0" err="1" smtClean="0">
                <a:latin typeface="Cambria" pitchFamily="18" charset="0"/>
              </a:rPr>
              <a:t>Evertson</a:t>
            </a:r>
            <a:r>
              <a:rPr lang="el-GR" dirty="0" smtClean="0">
                <a:latin typeface="Cambria" pitchFamily="18" charset="0"/>
              </a:rPr>
              <a:t> &amp; </a:t>
            </a:r>
            <a:r>
              <a:rPr lang="en-US" dirty="0" smtClean="0">
                <a:latin typeface="Cambria" pitchFamily="18" charset="0"/>
              </a:rPr>
              <a:t>Poole</a:t>
            </a:r>
            <a:r>
              <a:rPr lang="el-GR" dirty="0" smtClean="0"/>
              <a:t>, 2008). Σε τάξεις μαθητών με αναπηρία προσαρμόζουμε τη διάταξη του χώρου σύμφωνα με τις ανάγκες των μαθητών μας και προτιμούμε ολιγομελείς τάξεις με μικρές ομάδες μαθητών.</a:t>
            </a:r>
            <a:endParaRPr lang="el-GR" dirty="0"/>
          </a:p>
        </p:txBody>
      </p:sp>
    </p:spTree>
    <p:extLst>
      <p:ext uri="{BB962C8B-B14F-4D97-AF65-F5344CB8AC3E}">
        <p14:creationId xmlns:p14="http://schemas.microsoft.com/office/powerpoint/2010/main" val="1752130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142852"/>
            <a:ext cx="8643998" cy="571504"/>
          </a:xfrm>
        </p:spPr>
        <p:txBody>
          <a:bodyPr>
            <a:normAutofit/>
          </a:bodyPr>
          <a:lstStyle/>
          <a:p>
            <a:r>
              <a:rPr lang="el-GR" sz="2800" b="1" dirty="0" smtClean="0"/>
              <a:t>4. Διατύπωση των διδακτικών στόχων</a:t>
            </a:r>
            <a:endParaRPr lang="el-GR" sz="2800" b="1" dirty="0"/>
          </a:p>
        </p:txBody>
      </p:sp>
      <p:sp>
        <p:nvSpPr>
          <p:cNvPr id="3" name="2 - Θέση περιεχομένου"/>
          <p:cNvSpPr>
            <a:spLocks noGrp="1"/>
          </p:cNvSpPr>
          <p:nvPr>
            <p:ph sz="quarter" idx="1"/>
          </p:nvPr>
        </p:nvSpPr>
        <p:spPr>
          <a:xfrm>
            <a:off x="142844" y="642918"/>
            <a:ext cx="9001156" cy="6000792"/>
          </a:xfrm>
        </p:spPr>
        <p:txBody>
          <a:bodyPr/>
          <a:lstStyle/>
          <a:p>
            <a:pPr>
              <a:buFont typeface="Wingdings" pitchFamily="2" charset="2"/>
              <a:buChar char="Ø"/>
            </a:pPr>
            <a:r>
              <a:rPr lang="el-GR" sz="2200" dirty="0" smtClean="0"/>
              <a:t>Πληροφορεί το μαθητή για το τι θα είναι σε θέση να γνωρίζει μετά το τέλος της διδασκαλίας. </a:t>
            </a:r>
          </a:p>
          <a:p>
            <a:pPr>
              <a:buFont typeface="Wingdings" pitchFamily="2" charset="2"/>
              <a:buChar char="Ø"/>
            </a:pPr>
            <a:r>
              <a:rPr lang="el-GR" sz="2200" dirty="0" smtClean="0"/>
              <a:t>Προσελκύει τη μαθητική προσοχή στη διδακτική ενότητα που παρουσιάζεται για πρώτη φορά. </a:t>
            </a:r>
          </a:p>
          <a:p>
            <a:pPr>
              <a:buFont typeface="Wingdings" pitchFamily="2" charset="2"/>
              <a:buChar char="q"/>
            </a:pPr>
            <a:r>
              <a:rPr lang="el-GR" sz="2200" dirty="0" smtClean="0"/>
              <a:t>Ένας τρόπος διατύπωσης των διδακτικών στόχων είναι αυτός που γίνεται με τη χρήση ρημάτων τα οποία αντιστοιχούν στα επίπεδα της μάθησης (Ταξινομίες: </a:t>
            </a:r>
            <a:r>
              <a:rPr lang="en-US" sz="2200" dirty="0" smtClean="0">
                <a:latin typeface="Cambria" pitchFamily="18" charset="0"/>
              </a:rPr>
              <a:t>Bloom et al</a:t>
            </a:r>
            <a:r>
              <a:rPr lang="el-GR" sz="2200" dirty="0" smtClean="0">
                <a:latin typeface="Cambria" pitchFamily="18" charset="0"/>
              </a:rPr>
              <a:t>., </a:t>
            </a:r>
            <a:r>
              <a:rPr lang="el-GR" sz="2200" dirty="0" smtClean="0"/>
              <a:t>1956). </a:t>
            </a:r>
            <a:endParaRPr lang="el-GR" sz="2400" dirty="0" smtClean="0"/>
          </a:p>
          <a:p>
            <a:pPr>
              <a:buNone/>
            </a:pPr>
            <a:endParaRPr lang="el-GR" sz="2200" dirty="0" smtClean="0"/>
          </a:p>
          <a:p>
            <a:pPr>
              <a:buNone/>
            </a:pPr>
            <a:endParaRPr lang="el-GR" dirty="0"/>
          </a:p>
        </p:txBody>
      </p:sp>
      <p:graphicFrame>
        <p:nvGraphicFramePr>
          <p:cNvPr id="5" name="4 - Πίνακας"/>
          <p:cNvGraphicFramePr>
            <a:graphicFrameLocks noGrp="1"/>
          </p:cNvGraphicFramePr>
          <p:nvPr/>
        </p:nvGraphicFramePr>
        <p:xfrm>
          <a:off x="214282" y="3298676"/>
          <a:ext cx="8715436" cy="3132316"/>
        </p:xfrm>
        <a:graphic>
          <a:graphicData uri="http://schemas.openxmlformats.org/drawingml/2006/table">
            <a:tbl>
              <a:tblPr firstRow="1" bandRow="1">
                <a:tableStyleId>{69012ECD-51FC-41F1-AA8D-1B2483CD663E}</a:tableStyleId>
              </a:tblPr>
              <a:tblGrid>
                <a:gridCol w="1857388"/>
                <a:gridCol w="6858048"/>
              </a:tblGrid>
              <a:tr h="348739">
                <a:tc>
                  <a:txBody>
                    <a:bodyPr/>
                    <a:lstStyle/>
                    <a:p>
                      <a:r>
                        <a:rPr lang="el-GR" sz="1600" dirty="0" smtClean="0"/>
                        <a:t>Επίπεδο μάθησης</a:t>
                      </a:r>
                      <a:endParaRPr lang="el-GR" sz="1600" dirty="0"/>
                    </a:p>
                  </a:txBody>
                  <a:tcPr>
                    <a:solidFill>
                      <a:schemeClr val="accent3"/>
                    </a:solidFill>
                  </a:tcPr>
                </a:tc>
                <a:tc>
                  <a:txBody>
                    <a:bodyPr/>
                    <a:lstStyle/>
                    <a:p>
                      <a:r>
                        <a:rPr lang="el-GR" sz="1600" dirty="0" smtClean="0"/>
                        <a:t>Ρήματα </a:t>
                      </a:r>
                      <a:endParaRPr lang="el-GR" sz="1600" dirty="0"/>
                    </a:p>
                  </a:txBody>
                  <a:tcPr>
                    <a:solidFill>
                      <a:schemeClr val="accent3"/>
                    </a:solidFill>
                  </a:tcPr>
                </a:tc>
              </a:tr>
              <a:tr h="535679">
                <a:tc>
                  <a:txBody>
                    <a:bodyPr/>
                    <a:lstStyle/>
                    <a:p>
                      <a:r>
                        <a:rPr lang="el-GR" sz="1600" dirty="0" smtClean="0"/>
                        <a:t>Γνώση </a:t>
                      </a:r>
                      <a:endParaRPr lang="el-GR" sz="1600" dirty="0"/>
                    </a:p>
                  </a:txBody>
                  <a:tcPr/>
                </a:tc>
                <a:tc>
                  <a:txBody>
                    <a:bodyPr/>
                    <a:lstStyle/>
                    <a:p>
                      <a:r>
                        <a:rPr kumimoji="0" lang="el-GR" sz="1600" kern="1200" dirty="0" smtClean="0"/>
                        <a:t>αναφέρω, εντοπίζω, ορίζω, αφηγούμαι, αναγνωρίζω, περιγράφω, ανακαλώ, αναπαράγω, κατονομάζω, καταγράφω, θυμάμαι.</a:t>
                      </a:r>
                      <a:endParaRPr lang="el-GR" sz="1600" dirty="0"/>
                    </a:p>
                  </a:txBody>
                  <a:tcPr/>
                </a:tc>
              </a:tr>
              <a:tr h="535679">
                <a:tc>
                  <a:txBody>
                    <a:bodyPr/>
                    <a:lstStyle/>
                    <a:p>
                      <a:r>
                        <a:rPr lang="el-GR" sz="1600" dirty="0" smtClean="0"/>
                        <a:t>Κατανόηση </a:t>
                      </a:r>
                      <a:endParaRPr lang="el-GR" sz="1600" dirty="0"/>
                    </a:p>
                  </a:txBody>
                  <a:tcPr/>
                </a:tc>
                <a:tc>
                  <a:txBody>
                    <a:bodyPr/>
                    <a:lstStyle/>
                    <a:p>
                      <a:r>
                        <a:rPr kumimoji="0" lang="el-GR" sz="1600" kern="1200" dirty="0" smtClean="0">
                          <a:solidFill>
                            <a:schemeClr val="tx1"/>
                          </a:solidFill>
                          <a:latin typeface="+mn-lt"/>
                          <a:ea typeface="+mn-ea"/>
                          <a:cs typeface="+mn-cs"/>
                        </a:rPr>
                        <a:t>εξηγώ, γενικεύω, δίνω παραδείγματα, διασαφηνίζω, προσδιορίζω, παραφράζω, αναπαριστώ, μεταφράζω.</a:t>
                      </a:r>
                      <a:endParaRPr lang="el-GR" sz="1600" dirty="0"/>
                    </a:p>
                  </a:txBody>
                  <a:tcPr/>
                </a:tc>
              </a:tr>
              <a:tr h="535679">
                <a:tc>
                  <a:txBody>
                    <a:bodyPr/>
                    <a:lstStyle/>
                    <a:p>
                      <a:r>
                        <a:rPr lang="el-GR" sz="1600" dirty="0" smtClean="0"/>
                        <a:t>Εφαρμογή </a:t>
                      </a:r>
                      <a:endParaRPr lang="el-GR" sz="1600" dirty="0"/>
                    </a:p>
                  </a:txBody>
                  <a:tcPr/>
                </a:tc>
                <a:tc>
                  <a:txBody>
                    <a:bodyPr/>
                    <a:lstStyle/>
                    <a:p>
                      <a:r>
                        <a:rPr kumimoji="0" lang="el-GR" sz="1600" kern="1200" dirty="0" smtClean="0">
                          <a:solidFill>
                            <a:schemeClr val="tx1"/>
                          </a:solidFill>
                          <a:latin typeface="+mn-lt"/>
                          <a:ea typeface="+mn-ea"/>
                          <a:cs typeface="+mn-cs"/>
                        </a:rPr>
                        <a:t>εφαρμόζω, ελέγχω, υλοποιώ, προβλέπω, συσχετίζω, λύνω, μεταφέρω, χρησιμοποιώ.</a:t>
                      </a:r>
                      <a:endParaRPr lang="el-GR" sz="1600" dirty="0"/>
                    </a:p>
                  </a:txBody>
                  <a:tcPr/>
                </a:tc>
              </a:tr>
              <a:tr h="348739">
                <a:tc>
                  <a:txBody>
                    <a:bodyPr/>
                    <a:lstStyle/>
                    <a:p>
                      <a:r>
                        <a:rPr lang="el-GR" sz="1600" dirty="0" smtClean="0"/>
                        <a:t>Ανάλυση </a:t>
                      </a:r>
                      <a:endParaRPr lang="el-GR" sz="1600" dirty="0"/>
                    </a:p>
                  </a:txBody>
                  <a:tcPr/>
                </a:tc>
                <a:tc>
                  <a:txBody>
                    <a:bodyPr/>
                    <a:lstStyle/>
                    <a:p>
                      <a:r>
                        <a:rPr kumimoji="0" lang="el-GR" sz="1600" kern="1200" dirty="0" smtClean="0">
                          <a:solidFill>
                            <a:schemeClr val="tx1"/>
                          </a:solidFill>
                          <a:latin typeface="+mn-lt"/>
                          <a:ea typeface="+mn-ea"/>
                          <a:cs typeface="+mn-cs"/>
                        </a:rPr>
                        <a:t>αναλύω, αποδομώ, χωρίζω, αποκωδικοποιώ, ταξινομώ, διαχωρίζω.</a:t>
                      </a:r>
                      <a:endParaRPr lang="el-GR" sz="1600" dirty="0"/>
                    </a:p>
                  </a:txBody>
                  <a:tcPr/>
                </a:tc>
              </a:tr>
              <a:tr h="348739">
                <a:tc>
                  <a:txBody>
                    <a:bodyPr/>
                    <a:lstStyle/>
                    <a:p>
                      <a:r>
                        <a:rPr lang="el-GR" sz="1600" dirty="0" smtClean="0"/>
                        <a:t>Σύνθεση </a:t>
                      </a:r>
                      <a:endParaRPr lang="el-GR" sz="1600" dirty="0"/>
                    </a:p>
                  </a:txBody>
                  <a:tcPr/>
                </a:tc>
                <a:tc>
                  <a:txBody>
                    <a:bodyPr/>
                    <a:lstStyle/>
                    <a:p>
                      <a:r>
                        <a:rPr kumimoji="0" lang="el-GR" sz="1600" kern="1200" dirty="0" smtClean="0">
                          <a:solidFill>
                            <a:schemeClr val="tx1"/>
                          </a:solidFill>
                          <a:latin typeface="+mn-lt"/>
                          <a:ea typeface="+mn-ea"/>
                          <a:cs typeface="+mn-cs"/>
                        </a:rPr>
                        <a:t>συνδυάζω, συνθέτω, δομώ, δημιουργώ, σχεδιάζω, αναδιατάσσω.</a:t>
                      </a:r>
                      <a:endParaRPr lang="el-GR" sz="1600" dirty="0"/>
                    </a:p>
                  </a:txBody>
                  <a:tcPr/>
                </a:tc>
              </a:tr>
              <a:tr h="348739">
                <a:tc>
                  <a:txBody>
                    <a:bodyPr/>
                    <a:lstStyle/>
                    <a:p>
                      <a:r>
                        <a:rPr lang="el-GR" sz="1600" dirty="0" smtClean="0"/>
                        <a:t>Αξιολόγηση </a:t>
                      </a:r>
                      <a:endParaRPr lang="el-GR" sz="1600" dirty="0"/>
                    </a:p>
                  </a:txBody>
                  <a:tcPr/>
                </a:tc>
                <a:tc>
                  <a:txBody>
                    <a:bodyPr/>
                    <a:lstStyle/>
                    <a:p>
                      <a:r>
                        <a:rPr kumimoji="0" lang="el-GR" sz="1600" kern="1200" dirty="0" smtClean="0">
                          <a:solidFill>
                            <a:schemeClr val="tx1"/>
                          </a:solidFill>
                          <a:latin typeface="+mn-lt"/>
                          <a:ea typeface="+mn-ea"/>
                          <a:cs typeface="+mn-cs"/>
                        </a:rPr>
                        <a:t>αντιπαραβάλλω, αξιολογώ, αποφασίζω, (συν)κρίνω, συμπεραίνω.</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Υπότιτλος"/>
          <p:cNvSpPr>
            <a:spLocks noGrp="1"/>
          </p:cNvSpPr>
          <p:nvPr>
            <p:ph type="subTitle" idx="1"/>
          </p:nvPr>
        </p:nvSpPr>
        <p:spPr/>
        <p:txBody>
          <a:bodyPr/>
          <a:lstStyle/>
          <a:p>
            <a:r>
              <a:rPr lang="el-GR" dirty="0" smtClean="0"/>
              <a:t>Μέρος πρώτο</a:t>
            </a:r>
            <a:endParaRPr lang="el-GR" dirty="0"/>
          </a:p>
        </p:txBody>
      </p:sp>
      <p:sp>
        <p:nvSpPr>
          <p:cNvPr id="4" name="3 - Τίτλος"/>
          <p:cNvSpPr>
            <a:spLocks noGrp="1"/>
          </p:cNvSpPr>
          <p:nvPr>
            <p:ph type="ctrTitle"/>
          </p:nvPr>
        </p:nvSpPr>
        <p:spPr/>
        <p:txBody>
          <a:bodyPr>
            <a:normAutofit fontScale="90000"/>
          </a:bodyPr>
          <a:lstStyle/>
          <a:p>
            <a:r>
              <a:rPr lang="el-GR" dirty="0" smtClean="0"/>
              <a:t>Διαχείριση σχολικής τάξης σε τάξεις συνεκπαίδευσης μαθητών με και χωρίς αναπηρία</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274638"/>
            <a:ext cx="8786874" cy="796908"/>
          </a:xfrm>
        </p:spPr>
        <p:txBody>
          <a:bodyPr>
            <a:noAutofit/>
          </a:bodyPr>
          <a:lstStyle/>
          <a:p>
            <a:r>
              <a:rPr lang="el-GR" sz="2800" dirty="0" smtClean="0"/>
              <a:t>5. Διαμόρφωση των προσδοκιών σε σχέση με τους διδακτικούς στόχους</a:t>
            </a:r>
            <a:endParaRPr lang="el-GR" sz="2800" dirty="0"/>
          </a:p>
        </p:txBody>
      </p:sp>
      <p:sp>
        <p:nvSpPr>
          <p:cNvPr id="3" name="2 - Θέση περιεχομένου"/>
          <p:cNvSpPr>
            <a:spLocks noGrp="1"/>
          </p:cNvSpPr>
          <p:nvPr>
            <p:ph sz="quarter" idx="1"/>
          </p:nvPr>
        </p:nvSpPr>
        <p:spPr>
          <a:xfrm>
            <a:off x="214282" y="1214422"/>
            <a:ext cx="8929718" cy="5429288"/>
          </a:xfrm>
        </p:spPr>
        <p:txBody>
          <a:bodyPr>
            <a:normAutofit/>
          </a:bodyPr>
          <a:lstStyle/>
          <a:p>
            <a:r>
              <a:rPr lang="el-GR" sz="2200" dirty="0" smtClean="0"/>
              <a:t>Οι προσδοκίες του εκπαιδευτικού σε σχέση το τι είναι ικανοί οι μαθητές να πραγματοποιήσουν με τη βοήθεια του, τείνουν να διαμορφώνουν και την αντίληψη των μαθητών σε σχέση με τους μαθησιακούς στόχους που μπορούν να επιτύχουν. </a:t>
            </a:r>
          </a:p>
          <a:p>
            <a:pPr>
              <a:buFont typeface="Wingdings" pitchFamily="2" charset="2"/>
              <a:buChar char="Ø"/>
            </a:pPr>
            <a:r>
              <a:rPr lang="el-GR" sz="2200" dirty="0" smtClean="0"/>
              <a:t>Είναι σημαντικό ο εκπαιδευτικός να προσδοκά από όλους τους μαθητές να εμφανίζουν πρόοδο, τουλάχιστον σε ένα βαθμό που να τους επιτρέπει να παρουσιάσουν ικανοποιητική συμμετοχή και επίδοση στο επόμενο επίπεδο. </a:t>
            </a:r>
          </a:p>
          <a:p>
            <a:pPr>
              <a:buFont typeface="Wingdings" pitchFamily="2" charset="2"/>
              <a:buChar char="Ø"/>
            </a:pPr>
            <a:endParaRPr lang="el-GR" sz="22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274638"/>
            <a:ext cx="8786874" cy="796908"/>
          </a:xfrm>
        </p:spPr>
        <p:txBody>
          <a:bodyPr>
            <a:noAutofit/>
          </a:bodyPr>
          <a:lstStyle/>
          <a:p>
            <a:r>
              <a:rPr lang="el-GR" sz="2800" dirty="0" smtClean="0"/>
              <a:t>5. Διαμόρφωση των προσδοκιών σε σχέση με τους διδακτικούς στόχους</a:t>
            </a:r>
            <a:endParaRPr lang="el-GR" sz="2800" dirty="0"/>
          </a:p>
        </p:txBody>
      </p:sp>
      <p:sp>
        <p:nvSpPr>
          <p:cNvPr id="3" name="2 - Θέση περιεχομένου"/>
          <p:cNvSpPr>
            <a:spLocks noGrp="1"/>
          </p:cNvSpPr>
          <p:nvPr>
            <p:ph sz="quarter" idx="1"/>
          </p:nvPr>
        </p:nvSpPr>
        <p:spPr>
          <a:xfrm>
            <a:off x="214282" y="1214422"/>
            <a:ext cx="8929718" cy="5429288"/>
          </a:xfrm>
        </p:spPr>
        <p:txBody>
          <a:bodyPr>
            <a:normAutofit/>
          </a:bodyPr>
          <a:lstStyle/>
          <a:p>
            <a:pPr marL="0" indent="0">
              <a:buNone/>
            </a:pPr>
            <a:endParaRPr lang="el-GR" sz="2200" dirty="0" smtClean="0"/>
          </a:p>
          <a:p>
            <a:pPr>
              <a:buFont typeface="Wingdings" pitchFamily="2" charset="2"/>
              <a:buChar char="Ø"/>
            </a:pPr>
            <a:r>
              <a:rPr lang="el-GR" sz="2200" dirty="0" smtClean="0"/>
              <a:t>Αυτό μπορεί να επιτευχθεί:</a:t>
            </a:r>
          </a:p>
          <a:p>
            <a:pPr>
              <a:buFont typeface="Wingdings" pitchFamily="2" charset="2"/>
              <a:buChar char="ü"/>
            </a:pPr>
            <a:r>
              <a:rPr lang="el-GR" sz="2200" dirty="0" smtClean="0"/>
              <a:t> με την ενθάρρυνση της συμμετοχής όλων των μαθητών στο μάθημα και τις μαθησιακές δραστηριότητες, </a:t>
            </a:r>
          </a:p>
          <a:p>
            <a:pPr>
              <a:buFont typeface="Wingdings" pitchFamily="2" charset="2"/>
              <a:buChar char="ü"/>
            </a:pPr>
            <a:r>
              <a:rPr lang="el-GR" sz="2200" dirty="0" smtClean="0"/>
              <a:t>με την εστίαση στην προσεκτική και ολοκληρωμένη εργασία στις αναθέσεις, και </a:t>
            </a:r>
          </a:p>
          <a:p>
            <a:pPr>
              <a:buFont typeface="Wingdings" pitchFamily="2" charset="2"/>
              <a:buChar char="ü"/>
            </a:pPr>
            <a:r>
              <a:rPr lang="el-GR" sz="2200" dirty="0" smtClean="0"/>
              <a:t>με την παροχή επιπλέον χρόνου, διδασκαλίας και παρακίνησης στους μαθητές που παρουσιάζουν δυσκολίες μάθησης (</a:t>
            </a:r>
            <a:r>
              <a:rPr lang="en-US" sz="2200" dirty="0" smtClean="0">
                <a:latin typeface="Cambria" pitchFamily="18" charset="0"/>
              </a:rPr>
              <a:t>Brophy</a:t>
            </a:r>
            <a:r>
              <a:rPr lang="el-GR" sz="2200" dirty="0" smtClean="0">
                <a:latin typeface="Cambria" pitchFamily="18" charset="0"/>
              </a:rPr>
              <a:t>, </a:t>
            </a:r>
            <a:r>
              <a:rPr lang="el-GR" sz="2200" dirty="0" smtClean="0"/>
              <a:t>2004). </a:t>
            </a:r>
          </a:p>
        </p:txBody>
      </p:sp>
    </p:spTree>
    <p:extLst>
      <p:ext uri="{BB962C8B-B14F-4D97-AF65-F5344CB8AC3E}">
        <p14:creationId xmlns:p14="http://schemas.microsoft.com/office/powerpoint/2010/main" val="3423298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8715436" cy="571504"/>
          </a:xfrm>
        </p:spPr>
        <p:txBody>
          <a:bodyPr>
            <a:normAutofit/>
          </a:bodyPr>
          <a:lstStyle/>
          <a:p>
            <a:r>
              <a:rPr lang="el-GR" sz="2800" dirty="0" smtClean="0"/>
              <a:t>6. Επιλογή των δραστηριοτήτων και των εργασιών</a:t>
            </a:r>
            <a:endParaRPr lang="el-GR" sz="2800" dirty="0"/>
          </a:p>
        </p:txBody>
      </p:sp>
      <p:sp>
        <p:nvSpPr>
          <p:cNvPr id="3" name="2 - Θέση περιεχομένου"/>
          <p:cNvSpPr>
            <a:spLocks noGrp="1"/>
          </p:cNvSpPr>
          <p:nvPr>
            <p:ph sz="quarter" idx="1"/>
          </p:nvPr>
        </p:nvSpPr>
        <p:spPr>
          <a:xfrm>
            <a:off x="0" y="714356"/>
            <a:ext cx="9144000" cy="6143644"/>
          </a:xfrm>
        </p:spPr>
        <p:txBody>
          <a:bodyPr>
            <a:noAutofit/>
          </a:bodyPr>
          <a:lstStyle/>
          <a:p>
            <a:pPr>
              <a:buFont typeface="Wingdings" pitchFamily="2" charset="2"/>
              <a:buChar char="q"/>
            </a:pPr>
            <a:r>
              <a:rPr lang="el-GR" sz="2000" dirty="0" smtClean="0"/>
              <a:t>Οι δραστηριότητες και οι εργασίες που ανατίθενται πρέπει να είναι:</a:t>
            </a:r>
          </a:p>
          <a:p>
            <a:pPr>
              <a:buFont typeface="Arial" pitchFamily="34" charset="0"/>
              <a:buChar char="•"/>
            </a:pPr>
            <a:r>
              <a:rPr lang="el-GR" sz="2000" dirty="0" smtClean="0"/>
              <a:t>ποικίλεις και καινούργιες, ώστε να ανταποκρίνονται στα διαφορετικά ενδιαφέροντα των μαθητών, </a:t>
            </a:r>
          </a:p>
          <a:p>
            <a:pPr>
              <a:buFont typeface="Arial" pitchFamily="34" charset="0"/>
              <a:buChar char="•"/>
            </a:pPr>
            <a:r>
              <a:rPr lang="el-GR" sz="2000" dirty="0" smtClean="0"/>
              <a:t>σε τέτοιο βαθμό δύσκολες, ώστε να συνιστούν ουσιαστικές εμπειρίες μάθησης παρά περιττές επαναλήψεις, </a:t>
            </a:r>
          </a:p>
          <a:p>
            <a:pPr>
              <a:buFont typeface="Arial" pitchFamily="34" charset="0"/>
              <a:buChar char="•"/>
            </a:pPr>
            <a:r>
              <a:rPr lang="el-GR" sz="2000" dirty="0" smtClean="0"/>
              <a:t>σε τέτοιο βαθμό εύκολες, ώστε να επιτρέπουν στους μαθητές να πετυχαίνουν υψηλά ποσοστά επιτυχίας όταν επενδύουν εύλογο χρόνο και προσπάθεια.</a:t>
            </a:r>
          </a:p>
          <a:p>
            <a:pPr>
              <a:buFont typeface="Wingdings" pitchFamily="2" charset="2"/>
              <a:buChar char="Ø"/>
            </a:pPr>
            <a:r>
              <a:rPr lang="el-GR" sz="2000" dirty="0" smtClean="0"/>
              <a:t>Έτσι αυξάνεται η ακαδημαϊκή αποτελεσματικότητα των μαθητών και η συμμετοχή τους στο μάθημα (</a:t>
            </a:r>
            <a:r>
              <a:rPr lang="en-US" sz="2000" dirty="0" smtClean="0">
                <a:latin typeface="Cambria" pitchFamily="18" charset="0"/>
              </a:rPr>
              <a:t>Brophy</a:t>
            </a:r>
            <a:r>
              <a:rPr lang="el-GR" sz="2000" dirty="0" smtClean="0">
                <a:latin typeface="Cambria" pitchFamily="18" charset="0"/>
              </a:rPr>
              <a:t>,</a:t>
            </a:r>
            <a:r>
              <a:rPr lang="el-GR" sz="2000" dirty="0" smtClean="0"/>
              <a:t> 2004). </a:t>
            </a:r>
          </a:p>
          <a:p>
            <a:pPr marL="0" indent="0">
              <a:buNone/>
            </a:pPr>
            <a:r>
              <a:rPr lang="el-GR" sz="2000" dirty="0" smtClean="0"/>
              <a:t>(σε σχέση με τις προτεινόμενες δραστηριότητες για το κοινό-στόχος των μαθητών με αναπηρία, βλ. τις σχετικές θεματικές)</a:t>
            </a:r>
          </a:p>
          <a:p>
            <a:pPr marL="0" indent="0">
              <a:buNone/>
            </a:pPr>
            <a:endParaRPr lang="el-GR" sz="2000" dirty="0"/>
          </a:p>
        </p:txBody>
      </p:sp>
      <p:pic>
        <p:nvPicPr>
          <p:cNvPr id="4" name="Εικόνα 3" descr="http://bookboon.com/blog/wp-content/uploads/2013/05/PuzzlePiec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365104"/>
            <a:ext cx="2606675" cy="162052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8715436" cy="571504"/>
          </a:xfrm>
        </p:spPr>
        <p:txBody>
          <a:bodyPr>
            <a:normAutofit/>
          </a:bodyPr>
          <a:lstStyle/>
          <a:p>
            <a:r>
              <a:rPr lang="el-GR" sz="2800" dirty="0" smtClean="0"/>
              <a:t>6. Επιλογή των δραστηριοτήτων και των εργασιών</a:t>
            </a:r>
            <a:endParaRPr lang="el-GR" sz="2800" dirty="0"/>
          </a:p>
        </p:txBody>
      </p:sp>
      <p:sp>
        <p:nvSpPr>
          <p:cNvPr id="3" name="2 - Θέση περιεχομένου"/>
          <p:cNvSpPr>
            <a:spLocks noGrp="1"/>
          </p:cNvSpPr>
          <p:nvPr>
            <p:ph sz="quarter" idx="1"/>
          </p:nvPr>
        </p:nvSpPr>
        <p:spPr>
          <a:xfrm>
            <a:off x="0" y="714356"/>
            <a:ext cx="9144000" cy="6143644"/>
          </a:xfrm>
        </p:spPr>
        <p:txBody>
          <a:bodyPr>
            <a:noAutofit/>
          </a:bodyPr>
          <a:lstStyle/>
          <a:p>
            <a:pPr marL="0" indent="0">
              <a:buNone/>
            </a:pPr>
            <a:endParaRPr lang="el-GR" sz="2000" dirty="0" smtClean="0"/>
          </a:p>
          <a:p>
            <a:pPr>
              <a:buFont typeface="Wingdings" pitchFamily="2" charset="2"/>
              <a:buChar char="v"/>
            </a:pPr>
            <a:r>
              <a:rPr lang="el-GR" sz="2000" dirty="0" smtClean="0">
                <a:latin typeface="Cambria" pitchFamily="18" charset="0"/>
              </a:rPr>
              <a:t>Η ακαδημαϊκή αποτελεσματικότητα των μαθητών αποτελεί το πρωταρχικό κίνητρο των προσπαθειών και του ενδιαφέροντος τους για μάθηση. Οι μαθητές με χαμηλή ακαδημαϊκή αποτελεσματικότητα δεν αποβλέπουν σε υψηλή επίδοση, δεν έχουν πίστη στις δυνάμεις τους και μπορεί να αποφύγουν εξολοκλήρου τις εργασίες ή να παραιτηθούν εύκολα. Από την άλλη μεριά, οι μαθητές που τη διαθέτουν σε πιο υψηλό βαθμό ολοκληρώνουν μεγαλύτερο μέρος της εργασίας τους, επενδύουν μεγαλύτερη προσπάθεια, προσεγγίζουν με πιο στρατηγικό τρόπο τη μάθηση και αργούν να τα παρατήσουν (</a:t>
            </a:r>
            <a:r>
              <a:rPr lang="en-US" sz="1600" dirty="0" err="1" smtClean="0">
                <a:latin typeface="Cambria" pitchFamily="18" charset="0"/>
              </a:rPr>
              <a:t>Bandura</a:t>
            </a:r>
            <a:r>
              <a:rPr lang="el-GR" sz="1600" dirty="0" smtClean="0">
                <a:latin typeface="Cambria" pitchFamily="18" charset="0"/>
              </a:rPr>
              <a:t>, 1977). </a:t>
            </a:r>
            <a:endParaRPr lang="el-GR" sz="1600" dirty="0" smtClean="0"/>
          </a:p>
          <a:p>
            <a:pPr>
              <a:buFont typeface="Wingdings" pitchFamily="2" charset="2"/>
              <a:buChar char="Ø"/>
            </a:pPr>
            <a:endParaRPr lang="el-GR" sz="2000" dirty="0"/>
          </a:p>
        </p:txBody>
      </p:sp>
    </p:spTree>
    <p:extLst>
      <p:ext uri="{BB962C8B-B14F-4D97-AF65-F5344CB8AC3E}">
        <p14:creationId xmlns:p14="http://schemas.microsoft.com/office/powerpoint/2010/main" val="3631531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715436" cy="725470"/>
          </a:xfrm>
        </p:spPr>
        <p:txBody>
          <a:bodyPr>
            <a:noAutofit/>
          </a:bodyPr>
          <a:lstStyle/>
          <a:p>
            <a:r>
              <a:rPr lang="el-GR" sz="2800" b="1" dirty="0" smtClean="0"/>
              <a:t>7. Προσαρμογή των εργασιών στις ανάγκες και τα ενδιαφέροντα των μαθητών</a:t>
            </a:r>
            <a:endParaRPr lang="el-GR" sz="2800" b="1" dirty="0"/>
          </a:p>
        </p:txBody>
      </p:sp>
      <p:sp>
        <p:nvSpPr>
          <p:cNvPr id="3" name="2 - Θέση περιεχομένου"/>
          <p:cNvSpPr>
            <a:spLocks noGrp="1"/>
          </p:cNvSpPr>
          <p:nvPr>
            <p:ph sz="quarter" idx="1"/>
          </p:nvPr>
        </p:nvSpPr>
        <p:spPr>
          <a:xfrm>
            <a:off x="142844" y="1214422"/>
            <a:ext cx="8786874" cy="5357850"/>
          </a:xfrm>
        </p:spPr>
        <p:txBody>
          <a:bodyPr>
            <a:normAutofit/>
          </a:bodyPr>
          <a:lstStyle/>
          <a:p>
            <a:pPr>
              <a:buNone/>
            </a:pPr>
            <a:r>
              <a:rPr lang="el-GR" sz="2400" dirty="0" smtClean="0"/>
              <a:t>(Α) Η τεχνική της διασποράς:</a:t>
            </a:r>
          </a:p>
          <a:p>
            <a:pPr>
              <a:buNone/>
            </a:pPr>
            <a:r>
              <a:rPr lang="el-GR" sz="2400" dirty="0" smtClean="0"/>
              <a:t> 	αναφέρεται στην εναλλαγή της ακολουθίας των ασκήσεων. </a:t>
            </a:r>
            <a:endParaRPr lang="en-US" sz="2400" dirty="0" smtClean="0"/>
          </a:p>
          <a:p>
            <a:pPr>
              <a:buFont typeface="Wingdings" pitchFamily="2" charset="2"/>
              <a:buChar char="v"/>
            </a:pPr>
            <a:r>
              <a:rPr lang="el-GR" sz="2400" dirty="0" smtClean="0"/>
              <a:t>Είναι ιδιαίτερα βοηθητική για τους μαθητές με δυσκολίες μάθησης και με εύκολη διάσπαση προσοχής*</a:t>
            </a:r>
          </a:p>
          <a:p>
            <a:pPr marL="0" indent="0">
              <a:buNone/>
            </a:pPr>
            <a:r>
              <a:rPr lang="el-GR" sz="2400" dirty="0" smtClean="0"/>
              <a:t>(για τις Μαθησιακές Διαταραχές παραπέμπουμε στην αντίστοιχη θεματική).</a:t>
            </a:r>
          </a:p>
          <a:p>
            <a:pPr>
              <a:buNone/>
            </a:pPr>
            <a:endParaRPr lang="el-GR" sz="2400" dirty="0" smtClean="0"/>
          </a:p>
          <a:p>
            <a:endParaRPr lang="el-GR" dirty="0"/>
          </a:p>
        </p:txBody>
      </p:sp>
      <p:pic>
        <p:nvPicPr>
          <p:cNvPr id="1026" name="Picture 2" descr="http://www.kkaltsas.eu/wp/wp-content/uploads/2015/05/lista-28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573016"/>
            <a:ext cx="2667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95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715436" cy="725470"/>
          </a:xfrm>
        </p:spPr>
        <p:txBody>
          <a:bodyPr>
            <a:noAutofit/>
          </a:bodyPr>
          <a:lstStyle/>
          <a:p>
            <a:r>
              <a:rPr lang="el-GR" sz="2800" b="1" dirty="0" smtClean="0"/>
              <a:t>7. Προσαρμογή των εργασιών στις ανάγκες και τα ενδιαφέροντα των μαθητών</a:t>
            </a:r>
            <a:endParaRPr lang="el-GR" sz="2800" b="1" dirty="0"/>
          </a:p>
        </p:txBody>
      </p:sp>
      <p:sp>
        <p:nvSpPr>
          <p:cNvPr id="3" name="2 - Θέση περιεχομένου"/>
          <p:cNvSpPr>
            <a:spLocks noGrp="1"/>
          </p:cNvSpPr>
          <p:nvPr>
            <p:ph sz="quarter" idx="1"/>
          </p:nvPr>
        </p:nvSpPr>
        <p:spPr>
          <a:xfrm>
            <a:off x="142844" y="1214422"/>
            <a:ext cx="8786874" cy="5357850"/>
          </a:xfrm>
        </p:spPr>
        <p:txBody>
          <a:bodyPr>
            <a:normAutofit/>
          </a:bodyPr>
          <a:lstStyle/>
          <a:p>
            <a:pPr>
              <a:buNone/>
            </a:pPr>
            <a:endParaRPr lang="el-GR" sz="2400" dirty="0" smtClean="0"/>
          </a:p>
          <a:p>
            <a:pPr>
              <a:buFont typeface="Wingdings" pitchFamily="2" charset="2"/>
              <a:buChar char="Ø"/>
            </a:pPr>
            <a:r>
              <a:rPr lang="el-GR" sz="2400" u="sng" dirty="0" smtClean="0"/>
              <a:t>Ο εκπαιδευτικός θα πρέπει να γνωρίζει ότι</a:t>
            </a:r>
            <a:r>
              <a:rPr lang="el-GR" sz="2400" dirty="0" smtClean="0"/>
              <a:t>:</a:t>
            </a:r>
          </a:p>
          <a:p>
            <a:pPr>
              <a:buFont typeface="Wingdings" pitchFamily="2" charset="2"/>
              <a:buChar char="ü"/>
            </a:pPr>
            <a:r>
              <a:rPr lang="el-GR" sz="2400" dirty="0" smtClean="0"/>
              <a:t>για να χρησιμοποιηθεί μία άσκηση για διασπορά θα πρέπει να είναι πραγματικά εύκολη για τους μαθητές, να την έχουν λύσει ήδη δηλαδή στο παρελθόν, </a:t>
            </a:r>
          </a:p>
          <a:p>
            <a:pPr>
              <a:buFont typeface="Wingdings" pitchFamily="2" charset="2"/>
              <a:buChar char="ü"/>
            </a:pPr>
            <a:r>
              <a:rPr lang="el-GR" sz="2400" dirty="0" smtClean="0"/>
              <a:t>οι μαθητές προτιμούν εργασίες στις οποίες το ποσοστό των νέων ασκήσεων είναι μέχρι και 30%, </a:t>
            </a:r>
          </a:p>
          <a:p>
            <a:pPr>
              <a:buFont typeface="Wingdings" pitchFamily="2" charset="2"/>
              <a:buChar char="ü"/>
            </a:pPr>
            <a:r>
              <a:rPr lang="el-GR" sz="2400" dirty="0" smtClean="0"/>
              <a:t>η διασπορά προτείνεται να γίνεται με αναλογία 1:3: μία εύκολη για κάθε τρεις νέες ασκήσεις, και </a:t>
            </a:r>
          </a:p>
          <a:p>
            <a:pPr>
              <a:buFont typeface="Wingdings" pitchFamily="2" charset="2"/>
              <a:buChar char="ü"/>
            </a:pPr>
            <a:r>
              <a:rPr lang="el-GR" sz="2400" dirty="0" smtClean="0"/>
              <a:t>σταδιακά και καθώς οι μαθητές κατακτούν το νέο περιεχόμενο οι εύκολες ασκήσεις πρέπει να αφαιρούνται (</a:t>
            </a:r>
            <a:r>
              <a:rPr lang="en-US" sz="2400" dirty="0" smtClean="0">
                <a:latin typeface="Cambria" pitchFamily="18" charset="0"/>
              </a:rPr>
              <a:t>Logan</a:t>
            </a:r>
            <a:r>
              <a:rPr lang="el-GR" sz="2400" dirty="0" smtClean="0">
                <a:latin typeface="Cambria" pitchFamily="18" charset="0"/>
              </a:rPr>
              <a:t> &amp; </a:t>
            </a:r>
            <a:r>
              <a:rPr lang="en-US" sz="2400" dirty="0" smtClean="0">
                <a:latin typeface="Cambria" pitchFamily="18" charset="0"/>
              </a:rPr>
              <a:t>Skinner</a:t>
            </a:r>
            <a:r>
              <a:rPr lang="el-GR" sz="2400" dirty="0" smtClean="0"/>
              <a:t>, 1998). </a:t>
            </a:r>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42844" y="142852"/>
            <a:ext cx="9001156" cy="6572296"/>
          </a:xfrm>
        </p:spPr>
        <p:txBody>
          <a:bodyPr>
            <a:noAutofit/>
          </a:bodyPr>
          <a:lstStyle/>
          <a:p>
            <a:pPr>
              <a:buNone/>
            </a:pPr>
            <a:r>
              <a:rPr lang="el-GR" sz="2000" dirty="0" smtClean="0"/>
              <a:t>(Β) </a:t>
            </a:r>
            <a:r>
              <a:rPr lang="el-GR" sz="2400" dirty="0" smtClean="0"/>
              <a:t>Η τεχνική της επιλογής:</a:t>
            </a:r>
          </a:p>
          <a:p>
            <a:pPr>
              <a:buNone/>
            </a:pPr>
            <a:r>
              <a:rPr lang="el-GR" sz="2400" dirty="0" smtClean="0"/>
              <a:t>	αναφέρεται στην παροχή της δυνατότητας στους μαθητές να επιλέξουν:</a:t>
            </a:r>
          </a:p>
          <a:p>
            <a:pPr>
              <a:buFont typeface="Wingdings" pitchFamily="2" charset="2"/>
              <a:buChar char="ü"/>
            </a:pPr>
            <a:r>
              <a:rPr lang="el-GR" sz="2400" dirty="0" smtClean="0"/>
              <a:t>(α) ποιες δραστηριότητες θα πραγματοποιηθούν και με ποια σειρά, </a:t>
            </a:r>
          </a:p>
          <a:p>
            <a:pPr>
              <a:buFont typeface="Wingdings" pitchFamily="2" charset="2"/>
              <a:buChar char="ü"/>
            </a:pPr>
            <a:r>
              <a:rPr lang="el-GR" sz="2400" dirty="0" smtClean="0"/>
              <a:t>(β) τι είδους υλικά θα χρησιμοποιηθούν για την πραγματοποίησή τους, </a:t>
            </a:r>
          </a:p>
          <a:p>
            <a:pPr>
              <a:buFont typeface="Wingdings" pitchFamily="2" charset="2"/>
              <a:buChar char="ü"/>
            </a:pPr>
            <a:r>
              <a:rPr lang="el-GR" sz="2400" dirty="0" smtClean="0"/>
              <a:t>(γ) ποιοι μαθητές θα συνεργαστούν με ποιους, </a:t>
            </a:r>
          </a:p>
          <a:p>
            <a:pPr>
              <a:buFont typeface="Wingdings" pitchFamily="2" charset="2"/>
              <a:buChar char="ü"/>
            </a:pPr>
            <a:r>
              <a:rPr lang="el-GR" sz="2400" dirty="0" smtClean="0"/>
              <a:t>(δ) ποιες είναι κατάλληλες για το σπίτι και </a:t>
            </a:r>
          </a:p>
          <a:p>
            <a:pPr>
              <a:buFont typeface="Wingdings" pitchFamily="2" charset="2"/>
              <a:buChar char="ü"/>
            </a:pPr>
            <a:r>
              <a:rPr lang="el-GR" sz="2400" dirty="0" smtClean="0"/>
              <a:t>(ε) με ποιον τρόπο θα χρησιμοποιηθεί ο χρόνος πριν, κατά τη διάρκεια ή μετά την ολοκλήρωση της δραστηριότητας (</a:t>
            </a:r>
            <a:r>
              <a:rPr lang="en-US" sz="2400" dirty="0" smtClean="0">
                <a:latin typeface="Cambria" pitchFamily="18" charset="0"/>
              </a:rPr>
              <a:t>Doll et al</a:t>
            </a:r>
            <a:r>
              <a:rPr lang="el-GR" sz="2400" dirty="0" smtClean="0">
                <a:latin typeface="Cambria" pitchFamily="18" charset="0"/>
              </a:rPr>
              <a:t>., </a:t>
            </a:r>
            <a:r>
              <a:rPr lang="el-GR" sz="2400" dirty="0" smtClean="0"/>
              <a:t>2009. </a:t>
            </a:r>
            <a:r>
              <a:rPr lang="en-US" sz="2400" dirty="0" smtClean="0">
                <a:latin typeface="Cambria" pitchFamily="18" charset="0"/>
              </a:rPr>
              <a:t>Kern</a:t>
            </a:r>
            <a:r>
              <a:rPr lang="el-GR" sz="2400" dirty="0" smtClean="0">
                <a:latin typeface="Cambria" pitchFamily="18" charset="0"/>
              </a:rPr>
              <a:t> &amp; </a:t>
            </a:r>
            <a:r>
              <a:rPr lang="en-US" sz="2400" dirty="0" smtClean="0">
                <a:latin typeface="Cambria" pitchFamily="18" charset="0"/>
              </a:rPr>
              <a:t>State</a:t>
            </a:r>
            <a:r>
              <a:rPr lang="el-GR" sz="2400" dirty="0" smtClean="0"/>
              <a:t>, 2009).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42844" y="142852"/>
            <a:ext cx="9001156" cy="6572296"/>
          </a:xfrm>
        </p:spPr>
        <p:txBody>
          <a:bodyPr>
            <a:noAutofit/>
          </a:bodyPr>
          <a:lstStyle/>
          <a:p>
            <a:pPr>
              <a:buFont typeface="Wingdings" pitchFamily="2" charset="2"/>
              <a:buChar char="Ø"/>
            </a:pPr>
            <a:r>
              <a:rPr lang="el-GR" sz="2400" u="sng" dirty="0" smtClean="0"/>
              <a:t>Για να παρέχει ο εκπαιδευτικός τη δυνατότητα της επιλογής στους μαθητές θα πρέπει</a:t>
            </a:r>
            <a:r>
              <a:rPr lang="el-GR" sz="2400" dirty="0" smtClean="0"/>
              <a:t>: </a:t>
            </a:r>
          </a:p>
          <a:p>
            <a:pPr marL="514350" indent="-514350">
              <a:buFont typeface="+mj-lt"/>
              <a:buAutoNum type="arabicParenR"/>
            </a:pPr>
            <a:r>
              <a:rPr lang="el-GR" sz="2400" dirty="0" smtClean="0"/>
              <a:t>να δημιουργήσει μία λίστα με τις επιλογές τις οποίες είναι πρόθυμος να παράσχει.</a:t>
            </a:r>
          </a:p>
          <a:p>
            <a:pPr marL="514350" indent="-514350">
              <a:buFont typeface="+mj-lt"/>
              <a:buAutoNum type="arabicParenR"/>
            </a:pPr>
            <a:r>
              <a:rPr lang="el-GR" sz="2400" dirty="0" smtClean="0"/>
              <a:t>να κοιτάξει τη λίστα με τις επιλογές πριν το σχεδιασμό κάθε μαθήματος.</a:t>
            </a:r>
          </a:p>
          <a:p>
            <a:pPr marL="514350" indent="-514350">
              <a:buFont typeface="+mj-lt"/>
              <a:buAutoNum type="arabicParenR"/>
            </a:pPr>
            <a:r>
              <a:rPr lang="el-GR" sz="2400" dirty="0" smtClean="0"/>
              <a:t>να αποφασίσει ποιες επιλογές είναι κατάλληλες για κάθε μάθημα και σε ποιες ακριβώς δραστηριότητες του μαθήματος ταιριάζουν καλύτερα</a:t>
            </a:r>
          </a:p>
          <a:p>
            <a:pPr marL="514350" indent="-514350">
              <a:buFont typeface="+mj-lt"/>
              <a:buAutoNum type="arabicParenR"/>
            </a:pPr>
            <a:r>
              <a:rPr lang="el-GR" sz="2400" dirty="0" smtClean="0"/>
              <a:t>να προτείνει τις επιλογές που προγραμμάτισε κατά τη διάρκεια του μαθήματος</a:t>
            </a:r>
          </a:p>
          <a:p>
            <a:pPr marL="514350" indent="-514350">
              <a:buFont typeface="+mj-lt"/>
              <a:buAutoNum type="arabicParenR"/>
            </a:pPr>
            <a:r>
              <a:rPr lang="el-GR" sz="2400" dirty="0" smtClean="0"/>
              <a:t>να ζητήσει τη γνώμη των μαθητών και να τις εισαγάγει.</a:t>
            </a:r>
          </a:p>
        </p:txBody>
      </p:sp>
      <p:pic>
        <p:nvPicPr>
          <p:cNvPr id="2050" name="Picture 2" descr="https://encrypted-tbn2.gstatic.com/images?q=tbn:ANd9GcTQbB0-iZoPLtRkL5PWj73L4SAwyrAwRQem-CrEhrUYMEXYXVah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950756"/>
            <a:ext cx="1701489" cy="170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678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0" y="214290"/>
            <a:ext cx="9144000" cy="6286544"/>
          </a:xfrm>
        </p:spPr>
        <p:txBody>
          <a:bodyPr>
            <a:normAutofit fontScale="92500" lnSpcReduction="10000"/>
          </a:bodyPr>
          <a:lstStyle/>
          <a:p>
            <a:pPr>
              <a:buNone/>
            </a:pPr>
            <a:r>
              <a:rPr lang="el-GR" dirty="0" smtClean="0"/>
              <a:t>(</a:t>
            </a:r>
            <a:r>
              <a:rPr lang="el-GR" sz="2400" dirty="0" smtClean="0"/>
              <a:t>Γ) προσαρμογή του επιπέδου δυσκολίας των δραστηριοτήτων στις ανάγκες των μαθητών.</a:t>
            </a:r>
          </a:p>
          <a:p>
            <a:pPr>
              <a:buFont typeface="Wingdings" pitchFamily="2" charset="2"/>
              <a:buChar char="Ø"/>
            </a:pPr>
            <a:r>
              <a:rPr lang="el-GR" sz="2400" dirty="0" smtClean="0"/>
              <a:t> Ο εκπαιδευτικός θα πρέπει να αναγνωρίζει ποια πλευρά της εργασίας μπορεί να δημιουργεί το πρόβλημα και αναλόγως να επιλέξει κάποιες από τις στρατηγικές, οι οποίες παρουσιάζονται παρακάτω</a:t>
            </a:r>
            <a:r>
              <a:rPr lang="en-US" sz="2400" dirty="0" smtClean="0"/>
              <a:t> </a:t>
            </a:r>
            <a:r>
              <a:rPr lang="en-US" sz="2400" dirty="0" smtClean="0">
                <a:latin typeface="Cambria" pitchFamily="18" charset="0"/>
              </a:rPr>
              <a:t>(</a:t>
            </a:r>
            <a:r>
              <a:rPr lang="en-US" sz="2000" dirty="0" smtClean="0">
                <a:latin typeface="Cambria" pitchFamily="18" charset="0"/>
              </a:rPr>
              <a:t>Ohio PBIS Workgroup IV., 2014)</a:t>
            </a:r>
            <a:r>
              <a:rPr lang="el-GR" sz="2400" dirty="0" smtClean="0">
                <a:latin typeface="Cambria" pitchFamily="18" charset="0"/>
              </a:rPr>
              <a:t>:</a:t>
            </a:r>
          </a:p>
          <a:p>
            <a:pPr>
              <a:buFont typeface="Wingdings" pitchFamily="2" charset="2"/>
              <a:buChar char="Ø"/>
            </a:pPr>
            <a:endParaRPr lang="el-GR" sz="2400" dirty="0" smtClean="0"/>
          </a:p>
          <a:p>
            <a:pPr>
              <a:buNone/>
            </a:pPr>
            <a:r>
              <a:rPr lang="el-GR" sz="2400" dirty="0" smtClean="0"/>
              <a:t>(1) </a:t>
            </a:r>
            <a:r>
              <a:rPr lang="el-GR" sz="2400" i="1" dirty="0" smtClean="0"/>
              <a:t>«Θα μπορέσει ο μαθητής να συμπληρώσει την άσκηση εάν γίνουν προσαρμογές στον χρόνο ή το μέγεθος της άσκησης;»  </a:t>
            </a:r>
            <a:r>
              <a:rPr lang="el-GR" sz="2400" dirty="0" smtClean="0"/>
              <a:t>Εάν ναι, τότε ο εκπαιδευτικός μπορεί να: </a:t>
            </a:r>
          </a:p>
          <a:p>
            <a:pPr lvl="0"/>
            <a:r>
              <a:rPr lang="el-GR" sz="2400" dirty="0" smtClean="0"/>
              <a:t>να μικρύνει το μέγεθος της άσκησης.</a:t>
            </a:r>
          </a:p>
          <a:p>
            <a:pPr lvl="0"/>
            <a:r>
              <a:rPr lang="el-GR" sz="2400" dirty="0" smtClean="0"/>
              <a:t>να τονίσει χρωματικά τις ασκήσεις που πρέπει να συμπληρωθούν.</a:t>
            </a:r>
          </a:p>
          <a:p>
            <a:pPr lvl="0"/>
            <a:r>
              <a:rPr lang="el-GR" sz="2400" dirty="0" smtClean="0"/>
              <a:t>να χωρίσει την εργασία σε μικρότερα μέρη.</a:t>
            </a:r>
          </a:p>
          <a:p>
            <a:pPr lvl="0"/>
            <a:r>
              <a:rPr lang="el-GR" sz="2400" dirty="0" smtClean="0"/>
              <a:t>να βάλει άλλες δραστηριότητες </a:t>
            </a:r>
            <a:r>
              <a:rPr lang="el-GR" sz="2400" dirty="0"/>
              <a:t> </a:t>
            </a:r>
            <a:r>
              <a:rPr lang="el-GR" sz="2400" dirty="0" smtClean="0"/>
              <a:t>που </a:t>
            </a:r>
            <a:r>
              <a:rPr lang="el-GR" sz="2400" dirty="0"/>
              <a:t>θ</a:t>
            </a:r>
            <a:r>
              <a:rPr lang="el-GR" sz="2400" dirty="0" smtClean="0"/>
              <a:t>α παρεμβάλλονται ανάμεσα σε δύο εργασίες.</a:t>
            </a:r>
          </a:p>
          <a:p>
            <a:pPr lvl="0"/>
            <a:r>
              <a:rPr lang="el-GR" sz="2400" dirty="0" smtClean="0"/>
              <a:t>να παράσχει διαλλείματα ανάμεσα σε δύσκολες εργασίες.</a:t>
            </a:r>
          </a:p>
          <a:p>
            <a:pPr lvl="0"/>
            <a:r>
              <a:rPr lang="el-GR" sz="2400" dirty="0" smtClean="0"/>
              <a:t>να προτείνει εναλλακτικές ώρες για τη συμπλήρωση της εργασίας.</a:t>
            </a:r>
          </a:p>
          <a:p>
            <a:endParaRPr lang="el-GR" dirty="0" smtClean="0"/>
          </a:p>
          <a:p>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142852"/>
            <a:ext cx="8929718" cy="6715148"/>
          </a:xfrm>
        </p:spPr>
        <p:txBody>
          <a:bodyPr>
            <a:normAutofit/>
          </a:bodyPr>
          <a:lstStyle/>
          <a:p>
            <a:pPr>
              <a:buNone/>
            </a:pPr>
            <a:r>
              <a:rPr lang="el-GR" dirty="0" smtClean="0"/>
              <a:t>(2) </a:t>
            </a:r>
            <a:r>
              <a:rPr lang="el-GR" i="1" dirty="0" smtClean="0"/>
              <a:t>«Θα μπορέσει ο μαθητής να ολοκληρώσει την εργασία εάν αλλάξει ο τρόπος απόκρισης;» </a:t>
            </a:r>
          </a:p>
          <a:p>
            <a:pPr>
              <a:buNone/>
            </a:pPr>
            <a:endParaRPr lang="el-GR" dirty="0" smtClean="0"/>
          </a:p>
          <a:p>
            <a:pPr>
              <a:buNone/>
            </a:pPr>
            <a:r>
              <a:rPr lang="el-GR" dirty="0" smtClean="0"/>
              <a:t>(α) Εάν το πρόβλημα εντοπίζεται στη </a:t>
            </a:r>
            <a:r>
              <a:rPr lang="el-GR" u="sng" dirty="0" smtClean="0"/>
              <a:t>γραφή</a:t>
            </a:r>
            <a:r>
              <a:rPr lang="el-GR" dirty="0" smtClean="0"/>
              <a:t>, </a:t>
            </a:r>
          </a:p>
          <a:p>
            <a:pPr>
              <a:buNone/>
            </a:pPr>
            <a:r>
              <a:rPr lang="el-GR" dirty="0" smtClean="0"/>
              <a:t>τότε ο εκπαιδευτικός μπορεί:</a:t>
            </a:r>
          </a:p>
          <a:p>
            <a:pPr lvl="0"/>
            <a:r>
              <a:rPr lang="el-GR" dirty="0" smtClean="0"/>
              <a:t>να δώσει στον μαθητή την επιλογή της γραπτής ή της προφορικής απάντησης.</a:t>
            </a:r>
          </a:p>
          <a:p>
            <a:pPr lvl="0"/>
            <a:r>
              <a:rPr lang="el-GR" dirty="0" smtClean="0"/>
              <a:t>να επιτρέψει στον μαθητή να δώσει προφορικά τις απαντήσεις σε αυτόν ή κάποιο συμμαθητή.</a:t>
            </a:r>
          </a:p>
          <a:p>
            <a:pPr lvl="0"/>
            <a:r>
              <a:rPr lang="el-GR" dirty="0" smtClean="0"/>
              <a:t>να χρησιμοποιήσει τις καθοδηγούμενες σημειώσεις για να μειώσει το γράψιμο.</a:t>
            </a:r>
          </a:p>
          <a:p>
            <a:pPr lvl="0"/>
            <a:r>
              <a:rPr lang="el-GR" dirty="0" smtClean="0"/>
              <a:t>να επιτρέψει στο μαθητή να χρησιμοποιήσει άλλους, δημιουργικούς  τρόπους για να δείξει ότι έχει κατανοήσει το αντικείμενο (π.χ. ζωγραφική, δραματοποίηση, κλπ.)</a:t>
            </a:r>
          </a:p>
          <a:p>
            <a:pPr lvl="0"/>
            <a:endParaRPr lang="el-GR" dirty="0" smtClean="0"/>
          </a:p>
          <a:p>
            <a:pPr>
              <a:buNone/>
            </a:pPr>
            <a:endParaRPr lang="el-GR" dirty="0" smtClean="0"/>
          </a:p>
        </p:txBody>
      </p:sp>
      <p:pic>
        <p:nvPicPr>
          <p:cNvPr id="3074" name="Picture 2" descr="http://www.esssat.org/wp-content/uploads/2014/08/document-weight-l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261" y="1268761"/>
            <a:ext cx="1741375" cy="1160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290"/>
            <a:ext cx="8786842" cy="785818"/>
          </a:xfrm>
        </p:spPr>
        <p:txBody>
          <a:bodyPr>
            <a:normAutofit/>
          </a:bodyPr>
          <a:lstStyle/>
          <a:p>
            <a:r>
              <a:rPr lang="el-GR" sz="3100" dirty="0" smtClean="0"/>
              <a:t>Διαχείριση σχολικής τάξης</a:t>
            </a:r>
            <a:endParaRPr lang="el-GR" sz="2800" dirty="0"/>
          </a:p>
        </p:txBody>
      </p:sp>
      <p:sp>
        <p:nvSpPr>
          <p:cNvPr id="3" name="2 - Θέση περιεχομένου"/>
          <p:cNvSpPr>
            <a:spLocks noGrp="1"/>
          </p:cNvSpPr>
          <p:nvPr>
            <p:ph sz="quarter" idx="1"/>
          </p:nvPr>
        </p:nvSpPr>
        <p:spPr>
          <a:xfrm>
            <a:off x="0" y="1142984"/>
            <a:ext cx="9144000" cy="4876816"/>
          </a:xfrm>
        </p:spPr>
        <p:txBody>
          <a:bodyPr>
            <a:normAutofit/>
          </a:bodyPr>
          <a:lstStyle/>
          <a:p>
            <a:pPr>
              <a:buNone/>
            </a:pPr>
            <a:r>
              <a:rPr lang="el-GR" sz="2400" dirty="0" smtClean="0"/>
              <a:t>	</a:t>
            </a:r>
            <a:r>
              <a:rPr lang="el-GR" sz="2400" u="sng" dirty="0" smtClean="0"/>
              <a:t>Εννοιολογική αποσαφήνιση </a:t>
            </a:r>
          </a:p>
          <a:p>
            <a:pPr>
              <a:buNone/>
            </a:pPr>
            <a:r>
              <a:rPr lang="el-GR" sz="2400" dirty="0" smtClean="0"/>
              <a:t>	</a:t>
            </a:r>
            <a:r>
              <a:rPr lang="el-GR" sz="2200" dirty="0" smtClean="0"/>
              <a:t>Ο όρος </a:t>
            </a:r>
            <a:r>
              <a:rPr lang="en-US" sz="2200" dirty="0" smtClean="0"/>
              <a:t>“</a:t>
            </a:r>
            <a:r>
              <a:rPr lang="el-GR" sz="2200" dirty="0" smtClean="0"/>
              <a:t>διαχείριση σχολικής τάξης</a:t>
            </a:r>
            <a:r>
              <a:rPr lang="en-US" sz="2200" dirty="0" smtClean="0"/>
              <a:t>”</a:t>
            </a:r>
            <a:r>
              <a:rPr lang="el-GR" sz="2200" dirty="0" smtClean="0"/>
              <a:t> αναφέρεται σε όλες εκείνες τις δράσεις με τις οποίες ο εκπαιδευτικός δημιουργεί ένα υποστηρικτικό περιβάλλον μάθησης για τους μαθητές του (</a:t>
            </a:r>
            <a:r>
              <a:rPr lang="en-US" sz="2200" dirty="0" smtClean="0">
                <a:latin typeface="Cambria" pitchFamily="18" charset="0"/>
              </a:rPr>
              <a:t>Duke</a:t>
            </a:r>
            <a:r>
              <a:rPr lang="el-GR" sz="2200" dirty="0" smtClean="0"/>
              <a:t>, 1979. </a:t>
            </a:r>
            <a:r>
              <a:rPr lang="en-US" sz="2200" dirty="0" smtClean="0">
                <a:latin typeface="Cambria" pitchFamily="18" charset="0"/>
              </a:rPr>
              <a:t>Evertson</a:t>
            </a:r>
            <a:r>
              <a:rPr lang="el-GR" sz="2200" dirty="0" smtClean="0"/>
              <a:t> &amp; </a:t>
            </a:r>
            <a:r>
              <a:rPr lang="en-US" sz="2200" dirty="0" smtClean="0">
                <a:latin typeface="Cambria" pitchFamily="18" charset="0"/>
              </a:rPr>
              <a:t>Harris</a:t>
            </a:r>
            <a:r>
              <a:rPr lang="el-GR" sz="2200" dirty="0" smtClean="0"/>
              <a:t>, 1999). </a:t>
            </a:r>
          </a:p>
          <a:p>
            <a:pPr>
              <a:buNone/>
            </a:pPr>
            <a:endParaRPr lang="el-GR" sz="2200" dirty="0" smtClean="0"/>
          </a:p>
          <a:p>
            <a:pPr>
              <a:buFont typeface="Wingdings" pitchFamily="2" charset="2"/>
              <a:buChar char="Ø"/>
            </a:pPr>
            <a:r>
              <a:rPr lang="el-GR" sz="2200" dirty="0" smtClean="0"/>
              <a:t>Η διαχείριση σχολικής τάξης δεν περιορίζεται στην πειθαρχία και την αντιμετώπιση της προβληματικής συμπεριφοράς των μαθητών. </a:t>
            </a:r>
          </a:p>
          <a:p>
            <a:pPr>
              <a:buFont typeface="Wingdings" pitchFamily="2" charset="2"/>
              <a:buChar char="Ø"/>
            </a:pPr>
            <a:r>
              <a:rPr lang="el-GR" sz="2200" dirty="0" smtClean="0"/>
              <a:t>Οι μελέτες δείχνουν ότι οι αποτελεσματικοί εκπαιδευτικοί δεν χρειάζεται να επενδύουν πολύ χρόνο στην αντιμετώπιση προβλημάτων συμπεριφοράς, καθώς χρησιμοποιούν τεχνικές διαχείρισης</a:t>
            </a:r>
            <a:r>
              <a:rPr lang="en-US" sz="2200" dirty="0" smtClean="0"/>
              <a:t>,</a:t>
            </a:r>
            <a:r>
              <a:rPr lang="el-GR" sz="2200" dirty="0" smtClean="0"/>
              <a:t> οι οποίες εκμαιεύουν τη συνεργασία των μαθητών και διατηρούν τη συμμετοχή τους στις μαθησιακές δραστηριότητες (</a:t>
            </a:r>
            <a:r>
              <a:rPr lang="en-US" sz="2200" dirty="0" smtClean="0">
                <a:latin typeface="Cambria" pitchFamily="18" charset="0"/>
              </a:rPr>
              <a:t>Brophy</a:t>
            </a:r>
            <a:r>
              <a:rPr lang="el-GR" sz="2200" dirty="0" smtClean="0"/>
              <a:t>, 1983).</a:t>
            </a:r>
            <a:endParaRPr lang="el-GR" sz="2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142852"/>
            <a:ext cx="8929718" cy="6715148"/>
          </a:xfrm>
        </p:spPr>
        <p:txBody>
          <a:bodyPr>
            <a:normAutofit lnSpcReduction="10000"/>
          </a:bodyPr>
          <a:lstStyle/>
          <a:p>
            <a:pPr>
              <a:buNone/>
            </a:pPr>
            <a:r>
              <a:rPr lang="el-GR" dirty="0" smtClean="0"/>
              <a:t>(2) </a:t>
            </a:r>
            <a:r>
              <a:rPr lang="el-GR" i="1" dirty="0" smtClean="0"/>
              <a:t>«Θα μπορέσει ο μαθητής να ολοκληρώσει την εργασία εάν αλλάξει ο τρόπος απόκρισης;» </a:t>
            </a:r>
          </a:p>
          <a:p>
            <a:pPr marL="0" lvl="0" indent="0">
              <a:buNone/>
            </a:pPr>
            <a:endParaRPr lang="el-GR" dirty="0" smtClean="0"/>
          </a:p>
          <a:p>
            <a:pPr>
              <a:buNone/>
            </a:pPr>
            <a:r>
              <a:rPr lang="el-GR" dirty="0" smtClean="0"/>
              <a:t>(β) Εάν το πρόβλημα εντοπίζεται στην </a:t>
            </a:r>
            <a:r>
              <a:rPr lang="el-GR" u="sng" dirty="0" smtClean="0"/>
              <a:t>ανάγνωση</a:t>
            </a:r>
            <a:r>
              <a:rPr lang="el-GR" dirty="0" smtClean="0"/>
              <a:t>, </a:t>
            </a:r>
          </a:p>
          <a:p>
            <a:pPr>
              <a:buNone/>
            </a:pPr>
            <a:r>
              <a:rPr lang="el-GR" dirty="0" smtClean="0"/>
              <a:t>τότε μπορεί:</a:t>
            </a:r>
          </a:p>
          <a:p>
            <a:pPr lvl="0"/>
            <a:r>
              <a:rPr lang="el-GR" dirty="0" smtClean="0"/>
              <a:t>να συμπεριλάβει εικόνες στα φύλλα εργασίας, οι οποίες απεικονίζουν πως πρέπει να συμπληρωθεί η άσκηση.</a:t>
            </a:r>
          </a:p>
          <a:p>
            <a:pPr lvl="0"/>
            <a:r>
              <a:rPr lang="el-GR" dirty="0" smtClean="0"/>
              <a:t>να τονίσει ή να υπογραμμίσει τις σημαντικές λέξεις στα κείμενα.</a:t>
            </a:r>
          </a:p>
          <a:p>
            <a:pPr lvl="0"/>
            <a:r>
              <a:rPr lang="el-GR" dirty="0" smtClean="0"/>
              <a:t>να δημιουργήσει καθοδηγούμενες σημειώσεις οι οποίες επιτρέπουν τη συγκέντρωση της προσοχής στα σημεία «κλειδιά».</a:t>
            </a:r>
          </a:p>
          <a:p>
            <a:pPr lvl="0"/>
            <a:r>
              <a:rPr lang="el-GR" dirty="0" smtClean="0"/>
              <a:t>να μαγνητοφωνήσει το κείμενο και να το βάλει να παίζει, καθώς ο μαθητής διαβάζει.</a:t>
            </a:r>
          </a:p>
          <a:p>
            <a:pPr lvl="0"/>
            <a:r>
              <a:rPr lang="el-GR" dirty="0" smtClean="0"/>
              <a:t>να παράσχει ένα συμμαθητή-βοηθό για εξάσκηση στην ανάγνωση, οποίος θα τον βοηθήσει στις άγνωστες λέξεις.</a:t>
            </a:r>
          </a:p>
          <a:p>
            <a:pPr>
              <a:buNone/>
            </a:pPr>
            <a:endParaRPr lang="el-GR" dirty="0" smtClean="0"/>
          </a:p>
        </p:txBody>
      </p:sp>
      <p:pic>
        <p:nvPicPr>
          <p:cNvPr id="4" name="Εικόνα 3" descr="http://www.beavertonlibrary.org/images/pages/N92/reading-a-boo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5129" y="1196752"/>
            <a:ext cx="1740535" cy="1043940"/>
          </a:xfrm>
          <a:prstGeom prst="rect">
            <a:avLst/>
          </a:prstGeom>
          <a:noFill/>
          <a:ln>
            <a:noFill/>
          </a:ln>
        </p:spPr>
      </p:pic>
    </p:spTree>
    <p:extLst>
      <p:ext uri="{BB962C8B-B14F-4D97-AF65-F5344CB8AC3E}">
        <p14:creationId xmlns:p14="http://schemas.microsoft.com/office/powerpoint/2010/main" val="2432337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500042"/>
            <a:ext cx="8715436" cy="5519758"/>
          </a:xfrm>
        </p:spPr>
        <p:txBody>
          <a:bodyPr>
            <a:normAutofit/>
          </a:bodyPr>
          <a:lstStyle/>
          <a:p>
            <a:pPr>
              <a:buNone/>
            </a:pPr>
            <a:r>
              <a:rPr lang="el-GR" sz="2200" dirty="0" smtClean="0"/>
              <a:t>(3) </a:t>
            </a:r>
            <a:r>
              <a:rPr lang="el-GR" sz="2200" i="1" dirty="0" smtClean="0"/>
              <a:t>«Θα μπορέσει ο μαθητής να συμπληρώσει την άσκηση μετά από επαναληπτική διδασκαλία, ή με περισσότερη καθοδηγούμενη ή ατομική εξάσκηση;»  </a:t>
            </a:r>
            <a:r>
              <a:rPr lang="el-GR" sz="2200" dirty="0" smtClean="0"/>
              <a:t>Εάν ναι, τότε ο εκπαιδευτικός μπορεί:</a:t>
            </a:r>
          </a:p>
          <a:p>
            <a:pPr lvl="0"/>
            <a:r>
              <a:rPr lang="el-GR" sz="2200" dirty="0" smtClean="0"/>
              <a:t>να κάνει σύντομες συμπληρωματικές διδακτικές συνεδρίες και να δώσει στο μαθητή ασκήσεις για ατομική εξάσκηση.</a:t>
            </a:r>
          </a:p>
          <a:p>
            <a:pPr lvl="0"/>
            <a:r>
              <a:rPr lang="el-GR" sz="2200" dirty="0" smtClean="0"/>
              <a:t>να βάλει ένα συμμαθητή του να τον βοηθήσει με καθοδηγούμενη εξάσκηση.</a:t>
            </a:r>
          </a:p>
          <a:p>
            <a:pPr lvl="0"/>
            <a:r>
              <a:rPr lang="el-GR" sz="2200" dirty="0" smtClean="0"/>
              <a:t>να χρησιμοποιήσει παραδείγματα της πραγματικής ζωής για πρακτική άσκηση.</a:t>
            </a:r>
          </a:p>
          <a:p>
            <a:endParaRPr lang="el-GR" sz="2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358346" cy="714356"/>
          </a:xfrm>
        </p:spPr>
        <p:txBody>
          <a:bodyPr>
            <a:noAutofit/>
          </a:bodyPr>
          <a:lstStyle/>
          <a:p>
            <a:r>
              <a:rPr lang="el-GR" sz="2800" dirty="0" smtClean="0"/>
              <a:t>8. Παρακολούθηση και υποστήριξη της προόδου των μαθητών</a:t>
            </a:r>
            <a:endParaRPr lang="el-GR" sz="2800" dirty="0"/>
          </a:p>
        </p:txBody>
      </p:sp>
      <p:sp>
        <p:nvSpPr>
          <p:cNvPr id="3" name="2 - Θέση περιεχομένου"/>
          <p:cNvSpPr>
            <a:spLocks noGrp="1"/>
          </p:cNvSpPr>
          <p:nvPr>
            <p:ph sz="quarter" idx="1"/>
          </p:nvPr>
        </p:nvSpPr>
        <p:spPr>
          <a:xfrm>
            <a:off x="142844" y="857232"/>
            <a:ext cx="9215502" cy="6000768"/>
          </a:xfrm>
        </p:spPr>
        <p:txBody>
          <a:bodyPr>
            <a:noAutofit/>
          </a:bodyPr>
          <a:lstStyle/>
          <a:p>
            <a:pPr>
              <a:buNone/>
            </a:pPr>
            <a:r>
              <a:rPr lang="el-GR" sz="2000" dirty="0" smtClean="0"/>
              <a:t>Όταν οι μαθητές αρχίσουν να εργάζονται πάνω σε δραστηριότητες ή εργασίες, ο εκπαιδευτικός θα πρέπει να κυκλοφορεί στην αίθουσα, ώστε:</a:t>
            </a:r>
          </a:p>
          <a:p>
            <a:pPr>
              <a:buNone/>
            </a:pPr>
            <a:endParaRPr lang="el-GR" sz="2000" dirty="0" smtClean="0"/>
          </a:p>
          <a:p>
            <a:pPr>
              <a:buFont typeface="Wingdings" pitchFamily="2" charset="2"/>
              <a:buChar char="ü"/>
            </a:pPr>
            <a:r>
              <a:rPr lang="el-GR" sz="2000" dirty="0" smtClean="0"/>
              <a:t> να παρακολουθεί την πρόοδό τους           Μία χαμηλή επίδοση στις εργασίες 	πιθανόν να οφείλεται στο ότι οι μαθητές δεν έχουν κατανοήσει το 	περιεχόμενο. Σε αυτήν την περίπτωση ο εκπαιδευτικός πρέπει να 	χρησιμοποιήσει έναν διαφορετικό τρόπο διδασκαλίας παρά να 	επαναλάβει την αρχική διδασκαλία. Έπειτα μπορεί να αναθέσει νέες 	εργασίες με τις οποίες θα βεβαιωθεί ότι το περιεχόμενο έχει γίνει πλήρως 	κατανοητό. </a:t>
            </a:r>
          </a:p>
          <a:p>
            <a:pPr>
              <a:buFont typeface="Wingdings" pitchFamily="2" charset="2"/>
              <a:buChar char="ü"/>
            </a:pPr>
            <a:r>
              <a:rPr lang="el-GR" sz="2000" dirty="0" smtClean="0"/>
              <a:t>να τους παρέχει ανατροφοδότηση          Θα πρέπει να δίνεται έμφαση στην 	προσωπική πρόοδο που σημειώνεται σε σχέση με προηγούμενα 	επίπεδα επίτευξης και όχι να χρησιμοποιούνται συγκρίσεις με τα 	επιτεύγματα των άλλων μαθητών. </a:t>
            </a:r>
          </a:p>
          <a:p>
            <a:pPr>
              <a:buFont typeface="Wingdings" pitchFamily="2" charset="2"/>
              <a:buChar char="ü"/>
            </a:pPr>
            <a:r>
              <a:rPr lang="el-GR" sz="2000" dirty="0" smtClean="0"/>
              <a:t>να δίνει βοήθεια όπου και όταν απαιτείται          Οι παρεμβάσεις του 	εκπαιδευτικού πρέπει να είναι σύντομες και να περιορίζονται σε 	ελάχιστες και έμμεσες μορφές βοήθειας. Σταδιακά η παροχή βοήθειας 	πρέπει να εξασθενεί (</a:t>
            </a:r>
            <a:r>
              <a:rPr lang="en-US" sz="2000" dirty="0" smtClean="0">
                <a:latin typeface="Cambria" pitchFamily="18" charset="0"/>
              </a:rPr>
              <a:t>Brophy</a:t>
            </a:r>
            <a:r>
              <a:rPr lang="el-GR" sz="2000" dirty="0" smtClean="0"/>
              <a:t>, 2004. </a:t>
            </a:r>
            <a:r>
              <a:rPr lang="en-US" sz="2000" dirty="0" err="1" smtClean="0">
                <a:latin typeface="Cambria" pitchFamily="18" charset="0"/>
              </a:rPr>
              <a:t>Simonsen</a:t>
            </a:r>
            <a:r>
              <a:rPr lang="en-US" sz="2000" dirty="0" smtClean="0">
                <a:latin typeface="Cambria" pitchFamily="18" charset="0"/>
              </a:rPr>
              <a:t> </a:t>
            </a:r>
            <a:r>
              <a:rPr lang="el-GR" sz="2000" dirty="0" smtClean="0">
                <a:latin typeface="Cambria" pitchFamily="18" charset="0"/>
              </a:rPr>
              <a:t>κ.ά., </a:t>
            </a:r>
            <a:r>
              <a:rPr lang="el-GR" sz="2000" dirty="0" smtClean="0"/>
              <a:t>2008). </a:t>
            </a:r>
          </a:p>
        </p:txBody>
      </p:sp>
      <p:sp>
        <p:nvSpPr>
          <p:cNvPr id="4" name="3 - Δεξιό βέλος"/>
          <p:cNvSpPr/>
          <p:nvPr/>
        </p:nvSpPr>
        <p:spPr>
          <a:xfrm>
            <a:off x="4429124" y="2071678"/>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Δεξιό βέλος"/>
          <p:cNvSpPr/>
          <p:nvPr/>
        </p:nvSpPr>
        <p:spPr>
          <a:xfrm>
            <a:off x="4286248" y="4214818"/>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5143504" y="5500702"/>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472518" cy="511156"/>
          </a:xfrm>
        </p:spPr>
        <p:txBody>
          <a:bodyPr>
            <a:noAutofit/>
          </a:bodyPr>
          <a:lstStyle/>
          <a:p>
            <a:r>
              <a:rPr lang="el-GR" sz="2800" dirty="0" smtClean="0"/>
              <a:t>9. Παροχή ευκαιριών για απόκριση</a:t>
            </a:r>
            <a:endParaRPr lang="el-GR" sz="2800" dirty="0"/>
          </a:p>
        </p:txBody>
      </p:sp>
      <p:sp>
        <p:nvSpPr>
          <p:cNvPr id="3" name="2 - Θέση περιεχομένου"/>
          <p:cNvSpPr>
            <a:spLocks noGrp="1"/>
          </p:cNvSpPr>
          <p:nvPr>
            <p:ph sz="quarter" idx="1"/>
          </p:nvPr>
        </p:nvSpPr>
        <p:spPr>
          <a:xfrm>
            <a:off x="0" y="928670"/>
            <a:ext cx="9144000" cy="5715040"/>
          </a:xfrm>
        </p:spPr>
        <p:txBody>
          <a:bodyPr>
            <a:normAutofit/>
          </a:bodyPr>
          <a:lstStyle/>
          <a:p>
            <a:pPr>
              <a:buFont typeface="Wingdings" pitchFamily="2" charset="2"/>
              <a:buChar char="v"/>
            </a:pPr>
            <a:r>
              <a:rPr lang="el-GR" sz="2200" dirty="0" smtClean="0"/>
              <a:t>Η αύξηση της συχνότητας της παροχής ευκαιριών για απόκριση έχει βρεθεί ότι συνδέεται με αύξηση της ενεργητικής συμμετοχής των μαθητών και των επιδόσεων τους, αύξηση του ποσοστού της ύλης που διδάσκεται και μείωση των προβληματικών συμπεριφορών. Επιπλέον, παρέχει διαρκή ανατροφοδότηση στον εκπαιδευτικό σχετικά με την αποτελεσματικότητα της διδασκαλίας και των διδακτικών τεχνικών που ακολουθεί (</a:t>
            </a:r>
            <a:r>
              <a:rPr lang="en-US" sz="2200" dirty="0" smtClean="0">
                <a:latin typeface="Cambria" pitchFamily="18" charset="0"/>
              </a:rPr>
              <a:t>Carnine</a:t>
            </a:r>
            <a:r>
              <a:rPr lang="el-GR" sz="2200" dirty="0" smtClean="0">
                <a:latin typeface="Cambria" pitchFamily="18" charset="0"/>
              </a:rPr>
              <a:t>,</a:t>
            </a:r>
            <a:r>
              <a:rPr lang="el-GR" sz="2200" dirty="0" smtClean="0"/>
              <a:t> 1976. </a:t>
            </a:r>
            <a:r>
              <a:rPr lang="en-US" sz="2200" dirty="0" smtClean="0">
                <a:latin typeface="Cambria" pitchFamily="18" charset="0"/>
              </a:rPr>
              <a:t>Skinner</a:t>
            </a:r>
            <a:r>
              <a:rPr lang="el-GR" sz="2200" dirty="0" smtClean="0">
                <a:latin typeface="Cambria" pitchFamily="18" charset="0"/>
              </a:rPr>
              <a:t>, </a:t>
            </a:r>
            <a:r>
              <a:rPr lang="en-US" sz="2200" dirty="0" smtClean="0">
                <a:latin typeface="Cambria" pitchFamily="18" charset="0"/>
              </a:rPr>
              <a:t>Smith</a:t>
            </a:r>
            <a:r>
              <a:rPr lang="el-GR" sz="2200" dirty="0" smtClean="0">
                <a:latin typeface="Cambria" pitchFamily="18" charset="0"/>
              </a:rPr>
              <a:t>, &amp; </a:t>
            </a:r>
            <a:r>
              <a:rPr lang="en-US" sz="2200" dirty="0" smtClean="0">
                <a:latin typeface="Cambria" pitchFamily="18" charset="0"/>
              </a:rPr>
              <a:t>McLean</a:t>
            </a:r>
            <a:r>
              <a:rPr lang="el-GR" sz="2200" dirty="0" smtClean="0"/>
              <a:t>, 1994. </a:t>
            </a:r>
            <a:r>
              <a:rPr lang="en-US" sz="2200" dirty="0" smtClean="0">
                <a:latin typeface="Cambria" pitchFamily="18" charset="0"/>
              </a:rPr>
              <a:t>Sutherland </a:t>
            </a:r>
            <a:r>
              <a:rPr lang="el-GR" sz="2200" dirty="0" smtClean="0">
                <a:latin typeface="Cambria" pitchFamily="18" charset="0"/>
              </a:rPr>
              <a:t>κ.ά</a:t>
            </a:r>
            <a:r>
              <a:rPr lang="el-GR" sz="2200" dirty="0" smtClean="0"/>
              <a:t>., 2003). </a:t>
            </a:r>
          </a:p>
          <a:p>
            <a:pPr>
              <a:buFont typeface="Wingdings" pitchFamily="2" charset="2"/>
              <a:buChar char="v"/>
            </a:pPr>
            <a:r>
              <a:rPr lang="el-GR" sz="2200" dirty="0" smtClean="0"/>
              <a:t>Τα παραπάνω πλεονεκτήματα καθιστούν τη συγκεκριμένη πρακτική ιδιαίτερα χρήσιμη για εφαρμογή σε τάξεις, όπου φοιτούν μαθητές με δυσκολίες μάθησης. </a:t>
            </a:r>
          </a:p>
          <a:p>
            <a:pPr>
              <a:buFont typeface="Wingdings" pitchFamily="2" charset="2"/>
              <a:buChar char="Ø"/>
            </a:pPr>
            <a:r>
              <a:rPr lang="el-GR" sz="2200" dirty="0" smtClean="0"/>
              <a:t>Ευκαιρίες για απόκριση δίνονται όταν ο εκπαιδευτικός με μια ερώτηση, δήλωση ή χειρονομία προτρέπει τους μαθητές να αποκριθούν, ατομικά ή ομαδικά (</a:t>
            </a:r>
            <a:r>
              <a:rPr lang="en-US" sz="2200" dirty="0" err="1" smtClean="0">
                <a:latin typeface="Cambria" pitchFamily="18" charset="0"/>
              </a:rPr>
              <a:t>Sprick</a:t>
            </a:r>
            <a:r>
              <a:rPr lang="el-GR" sz="2200" dirty="0" smtClean="0">
                <a:latin typeface="Cambria" pitchFamily="18" charset="0"/>
              </a:rPr>
              <a:t>, </a:t>
            </a:r>
            <a:r>
              <a:rPr lang="en-US" sz="2200" dirty="0" smtClean="0">
                <a:latin typeface="Cambria" pitchFamily="18" charset="0"/>
              </a:rPr>
              <a:t>Knight</a:t>
            </a:r>
            <a:r>
              <a:rPr lang="el-GR" sz="2200" dirty="0" smtClean="0">
                <a:latin typeface="Cambria" pitchFamily="18" charset="0"/>
              </a:rPr>
              <a:t>, </a:t>
            </a:r>
            <a:r>
              <a:rPr lang="en-US" sz="2200" dirty="0" err="1" smtClean="0">
                <a:latin typeface="Cambria" pitchFamily="18" charset="0"/>
              </a:rPr>
              <a:t>Reinke</a:t>
            </a:r>
            <a:r>
              <a:rPr lang="el-GR" sz="2200" dirty="0" smtClean="0">
                <a:latin typeface="Cambria" pitchFamily="18" charset="0"/>
              </a:rPr>
              <a:t> &amp; </a:t>
            </a:r>
            <a:r>
              <a:rPr lang="en-US" sz="2200" dirty="0" err="1" smtClean="0">
                <a:latin typeface="Cambria" pitchFamily="18" charset="0"/>
              </a:rPr>
              <a:t>McKale</a:t>
            </a:r>
            <a:r>
              <a:rPr lang="el-GR" sz="2200" dirty="0" smtClean="0"/>
              <a:t>, 2006).</a:t>
            </a:r>
          </a:p>
          <a:p>
            <a:endParaRPr lang="el-GR" sz="2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42844" y="214290"/>
            <a:ext cx="9001156" cy="6429420"/>
          </a:xfrm>
        </p:spPr>
        <p:txBody>
          <a:bodyPr>
            <a:normAutofit fontScale="85000" lnSpcReduction="20000"/>
          </a:bodyPr>
          <a:lstStyle/>
          <a:p>
            <a:pPr>
              <a:buFont typeface="Wingdings" pitchFamily="2" charset="2"/>
              <a:buChar char="q"/>
            </a:pPr>
            <a:r>
              <a:rPr lang="el-GR" dirty="0" smtClean="0"/>
              <a:t>Οι στρατηγικές που χρησιμοποιούνται για την αύξηση της συχνότητας της παροχής ευκαιριών για απόκριση διακρίνονται σε προφορικές και μη προφορικές. </a:t>
            </a:r>
          </a:p>
          <a:p>
            <a:pPr>
              <a:buFont typeface="Wingdings" pitchFamily="2" charset="2"/>
              <a:buChar char="q"/>
            </a:pPr>
            <a:endParaRPr lang="el-GR" dirty="0" smtClean="0"/>
          </a:p>
          <a:p>
            <a:pPr>
              <a:buFont typeface="Wingdings" pitchFamily="2" charset="2"/>
              <a:buChar char="§"/>
            </a:pPr>
            <a:r>
              <a:rPr lang="el-GR" u="sng" dirty="0" smtClean="0"/>
              <a:t>Προφορικές στρατηγικές</a:t>
            </a:r>
            <a:r>
              <a:rPr lang="el-GR" dirty="0" smtClean="0"/>
              <a:t>:</a:t>
            </a:r>
          </a:p>
          <a:p>
            <a:pPr>
              <a:buNone/>
            </a:pPr>
            <a:r>
              <a:rPr lang="el-GR" dirty="0" smtClean="0"/>
              <a:t>(α) ερωτήσεις που απευθύνονται σε κάθε μαθητή ξεχωριστά. </a:t>
            </a:r>
          </a:p>
          <a:p>
            <a:pPr>
              <a:buNone/>
            </a:pPr>
            <a:r>
              <a:rPr lang="el-GR" dirty="0" smtClean="0"/>
              <a:t>(β) χορωδιακή απόκριση: οι μαθητές απαντούν από κοινού σε μία ερώτηση, η οποία έχει μόνο μία σωστή απάντηση και μπορεί να απαντηθεί με μία έως τρεις λέξεις. </a:t>
            </a:r>
          </a:p>
          <a:p>
            <a:pPr>
              <a:buNone/>
            </a:pPr>
            <a:endParaRPr lang="el-GR" dirty="0" smtClean="0"/>
          </a:p>
          <a:p>
            <a:pPr>
              <a:buFont typeface="Wingdings" pitchFamily="2" charset="2"/>
              <a:buChar char="§"/>
            </a:pPr>
            <a:r>
              <a:rPr lang="el-GR" u="sng" dirty="0" smtClean="0"/>
              <a:t>Μη προφορικές στρατηγικές</a:t>
            </a:r>
            <a:r>
              <a:rPr lang="el-GR" dirty="0" smtClean="0"/>
              <a:t>:</a:t>
            </a:r>
          </a:p>
          <a:p>
            <a:pPr>
              <a:buNone/>
            </a:pPr>
            <a:r>
              <a:rPr lang="el-GR" dirty="0" smtClean="0"/>
              <a:t>(α) χρήση του πίνακα.</a:t>
            </a:r>
          </a:p>
          <a:p>
            <a:pPr>
              <a:buNone/>
            </a:pPr>
            <a:r>
              <a:rPr lang="el-GR" dirty="0" smtClean="0"/>
              <a:t>(β) χρήση σημάτων ή κινήσεων, π.χ. σήκωμα των χεριών.</a:t>
            </a:r>
          </a:p>
          <a:p>
            <a:pPr>
              <a:buNone/>
            </a:pPr>
            <a:r>
              <a:rPr lang="el-GR" dirty="0" smtClean="0"/>
              <a:t>(γ)  χρήση των απαντητικών καρτών: οι μαθητές γράφουν σε μία κάρτα τις απαντήσεις τους και τις κρατούν ψηλά για να τις δει ο εκπαιδευτικός.</a:t>
            </a:r>
          </a:p>
          <a:p>
            <a:pPr>
              <a:buNone/>
            </a:pPr>
            <a:r>
              <a:rPr lang="el-GR" dirty="0" smtClean="0"/>
              <a:t> (δ) χρήση των καθοδηγούμενων σημειώσεων: περιγράμματα που παρέχει ο εκπαιδευτικός είτε από διαλέξεις είτε από κεφάλαια, τα οποία περιέχουν τις κύριες ιδέες και κενά για να συμπληρωθούν από τους μαθητές με επιπλέον λεπτομέρειες (</a:t>
            </a:r>
            <a:r>
              <a:rPr lang="en-US" dirty="0" err="1" smtClean="0">
                <a:latin typeface="Cambria" pitchFamily="18" charset="0"/>
              </a:rPr>
              <a:t>Simonsen</a:t>
            </a:r>
            <a:r>
              <a:rPr lang="en-US" dirty="0" smtClean="0">
                <a:latin typeface="Cambria" pitchFamily="18" charset="0"/>
              </a:rPr>
              <a:t> </a:t>
            </a:r>
            <a:r>
              <a:rPr lang="el-GR" dirty="0" smtClean="0">
                <a:latin typeface="Cambria" pitchFamily="18" charset="0"/>
              </a:rPr>
              <a:t>κ.ά., </a:t>
            </a:r>
            <a:r>
              <a:rPr lang="el-GR" dirty="0" smtClean="0"/>
              <a:t>2008). </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14356"/>
          </a:xfrm>
        </p:spPr>
        <p:txBody>
          <a:bodyPr>
            <a:normAutofit/>
          </a:bodyPr>
          <a:lstStyle/>
          <a:p>
            <a:r>
              <a:rPr lang="el-GR" sz="2800" dirty="0" smtClean="0"/>
              <a:t>10. Εφαρμογή της ομαδοσυνεργατικής διδασκαλίας</a:t>
            </a:r>
            <a:endParaRPr lang="el-GR" sz="2800" dirty="0"/>
          </a:p>
        </p:txBody>
      </p:sp>
      <p:sp>
        <p:nvSpPr>
          <p:cNvPr id="3" name="2 - Θέση περιεχομένου"/>
          <p:cNvSpPr>
            <a:spLocks noGrp="1"/>
          </p:cNvSpPr>
          <p:nvPr>
            <p:ph sz="quarter" idx="1"/>
          </p:nvPr>
        </p:nvSpPr>
        <p:spPr>
          <a:xfrm>
            <a:off x="0" y="928670"/>
            <a:ext cx="9144000" cy="6143668"/>
          </a:xfrm>
        </p:spPr>
        <p:txBody>
          <a:bodyPr>
            <a:normAutofit/>
          </a:bodyPr>
          <a:lstStyle/>
          <a:p>
            <a:pPr>
              <a:buNone/>
            </a:pPr>
            <a:r>
              <a:rPr lang="el-GR" sz="3200" dirty="0" smtClean="0"/>
              <a:t>	</a:t>
            </a:r>
            <a:r>
              <a:rPr lang="el-GR" sz="2200" dirty="0" smtClean="0"/>
              <a:t>Ομαδοσυνεργατική είναι η μέθοδος διδασκαλίας κατά την οποία οι μαθητές μιας τάξης οργανώνονται σκόπιμα σε μικρο-ομάδες για την πραγματοποίηση μέρους ή όλων των διδακτικών και των μαθησιακών δραστηριοτήτων (Ματσαγγούρας, 2000). </a:t>
            </a:r>
          </a:p>
          <a:p>
            <a:pPr>
              <a:buNone/>
            </a:pPr>
            <a:endParaRPr lang="el-GR" sz="2200" u="sng" dirty="0" smtClean="0"/>
          </a:p>
          <a:p>
            <a:pPr>
              <a:buFont typeface="Wingdings" pitchFamily="2" charset="2"/>
              <a:buChar char="v"/>
            </a:pPr>
            <a:r>
              <a:rPr lang="el-GR" sz="2200" dirty="0" smtClean="0"/>
              <a:t>Επιλύει τρία βασικά προβλήματα της διαχείρισης σχολικής τάξης: </a:t>
            </a:r>
          </a:p>
          <a:p>
            <a:pPr>
              <a:buNone/>
            </a:pPr>
            <a:r>
              <a:rPr lang="el-GR" sz="2200" dirty="0" smtClean="0"/>
              <a:t>	(α) το πρόβλημα της διατήρησης της ενεργητικής εμπλοκής των μαθητών στο μάθημα, </a:t>
            </a:r>
          </a:p>
          <a:p>
            <a:pPr>
              <a:buNone/>
            </a:pPr>
            <a:r>
              <a:rPr lang="el-GR" sz="2200" dirty="0" smtClean="0"/>
              <a:t>	(β) τα προβλήματα συμπεριφοράς που συνεπάγεται η μη εμπλοκή τους στο μάθημα, και </a:t>
            </a:r>
          </a:p>
          <a:p>
            <a:pPr>
              <a:buNone/>
            </a:pPr>
            <a:r>
              <a:rPr lang="el-GR" sz="2200" dirty="0" smtClean="0"/>
              <a:t>	(γ) το πρόβλημα της ανομοιογένειας της τάξης (Ματσαγγούρας, 2000). </a:t>
            </a:r>
          </a:p>
          <a:p>
            <a:pPr>
              <a:buFont typeface="Wingdings" pitchFamily="2" charset="2"/>
              <a:buChar char="ü"/>
            </a:pPr>
            <a:endParaRPr lang="el-GR" sz="32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0" y="214290"/>
            <a:ext cx="9144000" cy="6786610"/>
          </a:xfrm>
        </p:spPr>
        <p:txBody>
          <a:bodyPr>
            <a:normAutofit lnSpcReduction="10000"/>
          </a:bodyPr>
          <a:lstStyle/>
          <a:p>
            <a:pPr>
              <a:buFont typeface="Wingdings" pitchFamily="2" charset="2"/>
              <a:buChar char="q"/>
            </a:pPr>
            <a:r>
              <a:rPr lang="el-GR" u="sng" dirty="0" smtClean="0"/>
              <a:t>Σχηματισμός των ομάδων στην ομαδοσυνεργατική διδασκαλία</a:t>
            </a:r>
            <a:r>
              <a:rPr lang="el-GR" dirty="0" smtClean="0"/>
              <a:t>:</a:t>
            </a:r>
          </a:p>
          <a:p>
            <a:r>
              <a:rPr lang="el-GR" dirty="0" smtClean="0"/>
              <a:t>Προτείνονται οι μεταβλητές ομάδες, αυτές δηλαδή στις οποίες η σύνθεση δε μένει συνέχεια σταθερή, είτε αυτές είναι ομοιογενείς είτε όχι. </a:t>
            </a:r>
          </a:p>
          <a:p>
            <a:r>
              <a:rPr lang="el-GR" dirty="0" smtClean="0"/>
              <a:t>Συγκριτικά μεταξύ των δύο, δηλαδή μεταξύ των ομοιογενών και των ανομοιογενών ομάδων, προτείνεται γενικότερα η σύνθεση ανομοιογενών ομάδων, επειδή θεωρούνται περισσότερο αποδοτικές. </a:t>
            </a:r>
          </a:p>
          <a:p>
            <a:r>
              <a:rPr lang="el-GR" dirty="0" smtClean="0"/>
              <a:t>Υπάρχουν ωστόσο συγκεκριμένες δραστηριότητες (π.χ. παρουσίαση πληροφοριών για τον τόπο καταγωγής, τη θρησκεία, τα χαρακτηριστικά των φύλων, κλπ),  οι οποίες μπορούν να υλοποιηθούν πιο αποτελεσματικά από ομοιογενείς ομάδες. </a:t>
            </a:r>
          </a:p>
          <a:p>
            <a:r>
              <a:rPr lang="el-GR" dirty="0" smtClean="0"/>
              <a:t>Σε ότι αφορά στον αριθμό των μελών κάθε ομάδας προτείνεται να είναι 3-5 ή το πολύ 6 μαθητές (Κλουβάτος, 2014). </a:t>
            </a:r>
          </a:p>
          <a:p>
            <a:endParaRPr lang="el-GR"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0" y="214290"/>
            <a:ext cx="9144000" cy="6786610"/>
          </a:xfrm>
        </p:spPr>
        <p:txBody>
          <a:bodyPr>
            <a:normAutofit lnSpcReduction="10000"/>
          </a:bodyPr>
          <a:lstStyle/>
          <a:p>
            <a:pPr>
              <a:buFont typeface="Wingdings" pitchFamily="2" charset="2"/>
              <a:buChar char="q"/>
            </a:pPr>
            <a:r>
              <a:rPr lang="el-GR" u="sng" dirty="0" smtClean="0"/>
              <a:t>Σχηματισμός των ομάδων στην ομαδοσυνεργατική διδασκαλία</a:t>
            </a:r>
            <a:r>
              <a:rPr lang="el-GR" dirty="0" smtClean="0"/>
              <a:t>:</a:t>
            </a:r>
          </a:p>
          <a:p>
            <a:pPr marL="0" indent="0">
              <a:buNone/>
            </a:pPr>
            <a:endParaRPr lang="el-GR" dirty="0" smtClean="0"/>
          </a:p>
          <a:p>
            <a:pPr>
              <a:buFont typeface="Wingdings" pitchFamily="2" charset="2"/>
              <a:buChar char="q"/>
            </a:pPr>
            <a:r>
              <a:rPr lang="el-GR" u="sng" dirty="0" smtClean="0"/>
              <a:t>Ο ρόλος του εκπαιδευτικού είναι</a:t>
            </a:r>
            <a:r>
              <a:rPr lang="el-GR" dirty="0" smtClean="0"/>
              <a:t>:</a:t>
            </a:r>
          </a:p>
          <a:p>
            <a:pPr>
              <a:buFont typeface="Wingdings" pitchFamily="2" charset="2"/>
              <a:buChar char="Ø"/>
            </a:pPr>
            <a:r>
              <a:rPr lang="el-GR" dirty="0" smtClean="0"/>
              <a:t>να κρίνει ποιες δραστηριότητες θα πραγματοποιηθούν σε ομάδες</a:t>
            </a:r>
          </a:p>
          <a:p>
            <a:pPr>
              <a:buFont typeface="Wingdings" pitchFamily="2" charset="2"/>
              <a:buChar char="Ø"/>
            </a:pPr>
            <a:r>
              <a:rPr lang="el-GR" dirty="0" smtClean="0"/>
              <a:t>να ορίσει τις ομάδες, τα θέματα, τον χρόνο εργασίας, τους ρόλους και τον τρόπο αξιολόγησης των αποτελεσμάτων</a:t>
            </a:r>
          </a:p>
          <a:p>
            <a:pPr>
              <a:buFont typeface="Wingdings" pitchFamily="2" charset="2"/>
              <a:buChar char="Ø"/>
            </a:pPr>
            <a:r>
              <a:rPr lang="el-GR" dirty="0" smtClean="0"/>
              <a:t> να προετοιμάσει τους μαθητές (διδάσκοντας τους δεξιότητες επικοινωνίας και διαχείρισης συγκρούσεων), ώστε να είναι παραγωγική η συμμετοχή τους στις δραστηριότητες αυτές. </a:t>
            </a:r>
          </a:p>
          <a:p>
            <a:pPr>
              <a:buFont typeface="Wingdings" pitchFamily="2" charset="2"/>
              <a:buChar char="Ø"/>
            </a:pPr>
            <a:r>
              <a:rPr lang="el-GR" dirty="0" smtClean="0"/>
              <a:t>Κατά τη διάρκεια των δραστηριοτήτων ο εκπαιδευτικός θα πρέπει να κυκλοφορεί για να παρακολουθεί την πρόοδο, να διασφαλίζει ότι οι ομάδες εργάζονται παραγωγικά και να παρέχει βοήθεια μόνο όταν απαιτείται (</a:t>
            </a:r>
            <a:r>
              <a:rPr lang="en-US" dirty="0" smtClean="0">
                <a:latin typeface="Cambria" pitchFamily="18" charset="0"/>
              </a:rPr>
              <a:t>Brophy</a:t>
            </a:r>
            <a:r>
              <a:rPr lang="el-GR" dirty="0" smtClean="0"/>
              <a:t>, 2004). </a:t>
            </a:r>
          </a:p>
        </p:txBody>
      </p:sp>
    </p:spTree>
    <p:extLst>
      <p:ext uri="{BB962C8B-B14F-4D97-AF65-F5344CB8AC3E}">
        <p14:creationId xmlns:p14="http://schemas.microsoft.com/office/powerpoint/2010/main" val="2169689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0" y="214290"/>
            <a:ext cx="9144000" cy="6643710"/>
          </a:xfrm>
        </p:spPr>
        <p:txBody>
          <a:bodyPr>
            <a:normAutofit/>
          </a:bodyPr>
          <a:lstStyle/>
          <a:p>
            <a:pPr>
              <a:buFont typeface="Wingdings" pitchFamily="2" charset="2"/>
              <a:buChar char="q"/>
            </a:pPr>
            <a:r>
              <a:rPr lang="el-GR" sz="2400" u="sng" dirty="0" smtClean="0"/>
              <a:t>Η συνεργατική συναρμολόγηση </a:t>
            </a:r>
            <a:r>
              <a:rPr lang="el-GR" sz="2400" dirty="0" smtClean="0"/>
              <a:t>(τεχνική παζλ):</a:t>
            </a:r>
          </a:p>
          <a:p>
            <a:pPr marL="0" indent="0">
              <a:buNone/>
            </a:pPr>
            <a:endParaRPr lang="el-GR" sz="2400" dirty="0" smtClean="0"/>
          </a:p>
          <a:p>
            <a:pPr>
              <a:buFont typeface="Wingdings" pitchFamily="2" charset="2"/>
              <a:buChar char="v"/>
            </a:pPr>
            <a:r>
              <a:rPr lang="el-GR" sz="2800" dirty="0" smtClean="0"/>
              <a:t>η τάξη χωρίζεται σε ανομοιογενείς ομάδες με ισάριθμα μέλη και κοινό θέμα εργασίας. </a:t>
            </a:r>
          </a:p>
          <a:p>
            <a:pPr>
              <a:buFont typeface="Wingdings" pitchFamily="2" charset="2"/>
              <a:buChar char="v"/>
            </a:pPr>
            <a:r>
              <a:rPr lang="el-GR" sz="2800" dirty="0" smtClean="0"/>
              <a:t>καταμερισμός στην εργασία που αναλαμβάνει κάθε μέλος της ομάδας: κάθε μαθητής είναι υπεύθυνος για το δικό του μέρος, π.χ. για την προετοιμασία μίας βιογραφικής αναφοράς, κάποιο μέλος θα αναλάβει την ευθύνη να μελετήσει τη ζωή, κάποιο άλλο τα επιτεύγματα και κάποιο άλλο τη συνεισφορά του ατόμου στην κοινωνία, κ.λπ. </a:t>
            </a:r>
          </a:p>
          <a:p>
            <a:pPr marL="0" indent="0">
              <a:buNone/>
            </a:pPr>
            <a:endParaRPr lang="el-GR" sz="2200" dirty="0" smtClean="0"/>
          </a:p>
        </p:txBody>
      </p:sp>
      <p:pic>
        <p:nvPicPr>
          <p:cNvPr id="4098" name="Picture 2" descr="http://www.clipartlord.com/wp-content/uploads/2014/04/puzz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477193"/>
            <a:ext cx="2220430" cy="2529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0" y="214290"/>
            <a:ext cx="9144000" cy="6643710"/>
          </a:xfrm>
        </p:spPr>
        <p:txBody>
          <a:bodyPr>
            <a:normAutofit/>
          </a:bodyPr>
          <a:lstStyle/>
          <a:p>
            <a:pPr>
              <a:buFont typeface="Wingdings" pitchFamily="2" charset="2"/>
              <a:buChar char="q"/>
            </a:pPr>
            <a:r>
              <a:rPr lang="el-GR" sz="2200" u="sng" dirty="0" smtClean="0"/>
              <a:t>Η συνεργατική συναρμολόγηση </a:t>
            </a:r>
            <a:r>
              <a:rPr lang="el-GR" sz="2200" dirty="0" smtClean="0"/>
              <a:t>(τεχνική παζλ):</a:t>
            </a:r>
          </a:p>
          <a:p>
            <a:pPr marL="0" indent="0">
              <a:buNone/>
            </a:pPr>
            <a:endParaRPr lang="el-GR" sz="2200" dirty="0" smtClean="0"/>
          </a:p>
          <a:p>
            <a:pPr>
              <a:buFont typeface="Wingdings" pitchFamily="2" charset="2"/>
              <a:buChar char="v"/>
            </a:pPr>
            <a:r>
              <a:rPr lang="el-GR" sz="2200" u="sng" dirty="0" smtClean="0"/>
              <a:t>Διαδικασία</a:t>
            </a:r>
            <a:r>
              <a:rPr lang="el-GR" sz="2200" dirty="0" smtClean="0"/>
              <a:t>: Οι μαθητές διαβάζουν το υλικό που τους αντιστοιχεί, συναντώνται σε ομάδες όσοι μαθητές από διάφορες ομάδες είχαν αναλάβει να μελετήσουν το ίδιο θέμα, συζητούν για όσα διάβασαν και καταλήγουν σε συγκεκριμένες προτάσεις, πριν επιστρέψει ο καθένας στην ομάδα του. Όταν επιστρέψουν, ο κάθε μαθητής είναι υπεύθυνος για να μεταφέρει στα υπόλοιπα μέλη της ομάδας του τις πληροφορίες που έχει και έτσι να συμπληρώσει το παζλ. Στο τέλος, κάθε ομάδα συνθέτει όλες τις πληροφορίες και παρουσιάζει την εργασία της στην ολομέλεια της τάξης (</a:t>
            </a:r>
            <a:r>
              <a:rPr lang="en-US" sz="2200" dirty="0" smtClean="0">
                <a:latin typeface="Cambria" pitchFamily="18" charset="0"/>
              </a:rPr>
              <a:t>Brophy</a:t>
            </a:r>
            <a:r>
              <a:rPr lang="el-GR" sz="2200" dirty="0" smtClean="0"/>
              <a:t>, 2004. Κλουβάτος, 2014). </a:t>
            </a:r>
          </a:p>
        </p:txBody>
      </p:sp>
      <p:pic>
        <p:nvPicPr>
          <p:cNvPr id="4" name="Picture 2" descr="http://www.clipartlord.com/wp-content/uploads/2014/04/puzz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196" y="4005064"/>
            <a:ext cx="2220430" cy="252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438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214282" y="0"/>
            <a:ext cx="8715436" cy="1071546"/>
          </a:xfrm>
        </p:spPr>
        <p:txBody>
          <a:bodyPr>
            <a:normAutofit/>
          </a:bodyPr>
          <a:lstStyle/>
          <a:p>
            <a:r>
              <a:rPr lang="el-GR" sz="2800" dirty="0" smtClean="0"/>
              <a:t>Διαστάσεις της διαχείρισης</a:t>
            </a:r>
            <a:r>
              <a:rPr lang="en-US" sz="2800" dirty="0" smtClean="0"/>
              <a:t> </a:t>
            </a:r>
            <a:r>
              <a:rPr lang="el-GR" sz="2800" dirty="0" smtClean="0"/>
              <a:t>της σχολικής τάξης στη γενική εκπαίδευση</a:t>
            </a:r>
            <a:endParaRPr lang="el-GR" sz="2800" dirty="0"/>
          </a:p>
        </p:txBody>
      </p:sp>
      <p:graphicFrame>
        <p:nvGraphicFramePr>
          <p:cNvPr id="8" name="7 - Θέση περιεχομένου"/>
          <p:cNvGraphicFramePr>
            <a:graphicFrameLocks noGrp="1"/>
          </p:cNvGraphicFramePr>
          <p:nvPr>
            <p:ph sz="quarter" idx="1"/>
            <p:extLst>
              <p:ext uri="{D42A27DB-BD31-4B8C-83A1-F6EECF244321}">
                <p14:modId xmlns:p14="http://schemas.microsoft.com/office/powerpoint/2010/main" val="3773216513"/>
              </p:ext>
            </p:extLst>
          </p:nvPr>
        </p:nvGraphicFramePr>
        <p:xfrm>
          <a:off x="214282" y="1071547"/>
          <a:ext cx="8929718" cy="5643601"/>
        </p:xfrm>
        <a:graphic>
          <a:graphicData uri="http://schemas.openxmlformats.org/drawingml/2006/table">
            <a:tbl>
              <a:tblPr firstRow="1" bandRow="1">
                <a:tableStyleId>{2D5ABB26-0587-4C30-8999-92F81FD0307C}</a:tableStyleId>
              </a:tblPr>
              <a:tblGrid>
                <a:gridCol w="2068266"/>
                <a:gridCol w="6861452"/>
              </a:tblGrid>
              <a:tr h="408083">
                <a:tc gridSpan="2">
                  <a:txBody>
                    <a:bodyPr/>
                    <a:lstStyle/>
                    <a:p>
                      <a:r>
                        <a:rPr lang="el-GR" dirty="0" smtClean="0"/>
                        <a:t>Η διαχείριση</a:t>
                      </a:r>
                      <a:r>
                        <a:rPr lang="el-GR" baseline="0" dirty="0" smtClean="0"/>
                        <a:t> σχολικής τάξης περιλαμβάνει:</a:t>
                      </a:r>
                      <a:endParaRPr lang="el-GR" dirty="0"/>
                    </a:p>
                  </a:txBody>
                  <a:tcPr/>
                </a:tc>
                <a:tc hMerge="1">
                  <a:txBody>
                    <a:bodyPr/>
                    <a:lstStyle/>
                    <a:p>
                      <a:endParaRPr lang="el-GR" dirty="0"/>
                    </a:p>
                  </a:txBody>
                  <a:tcPr/>
                </a:tc>
              </a:tr>
              <a:tr h="1006232">
                <a:tc>
                  <a:txBody>
                    <a:bodyPr/>
                    <a:lstStyle/>
                    <a:p>
                      <a:r>
                        <a:rPr lang="en-US" sz="1800" dirty="0" err="1" smtClean="0">
                          <a:latin typeface="Cambria" pitchFamily="18" charset="0"/>
                        </a:rPr>
                        <a:t>Borko</a:t>
                      </a:r>
                      <a:r>
                        <a:rPr lang="el-GR" sz="1800" dirty="0" smtClean="0">
                          <a:latin typeface="Cambria" pitchFamily="18" charset="0"/>
                        </a:rPr>
                        <a:t> &amp; </a:t>
                      </a:r>
                      <a:r>
                        <a:rPr lang="en-US" sz="1800" dirty="0" smtClean="0">
                          <a:latin typeface="Cambria" pitchFamily="18" charset="0"/>
                        </a:rPr>
                        <a:t>Putnam</a:t>
                      </a:r>
                      <a:r>
                        <a:rPr lang="el-GR" sz="1800" dirty="0" smtClean="0"/>
                        <a:t>, 1995</a:t>
                      </a:r>
                      <a:endParaRPr lang="el-GR" dirty="0"/>
                    </a:p>
                  </a:txBody>
                  <a:tcPr/>
                </a:tc>
                <a:tc>
                  <a:txBody>
                    <a:bodyPr/>
                    <a:lstStyle/>
                    <a:p>
                      <a:r>
                        <a:rPr lang="el-GR" sz="1800" dirty="0" smtClean="0"/>
                        <a:t>Τη θέσπιση κανόνων και διαδικασιών, την οργάνωση ομάδων, την παρακολούθηση και τη ρύθμιση των συμβάντων της τάξης και την αντιμετώπιση της ανάρμοστης συμπεριφοράς.</a:t>
                      </a:r>
                      <a:r>
                        <a:rPr lang="el-GR" sz="1600" dirty="0" smtClean="0"/>
                        <a:t> </a:t>
                      </a:r>
                      <a:endParaRPr lang="el-GR" dirty="0"/>
                    </a:p>
                  </a:txBody>
                  <a:tcPr/>
                </a:tc>
              </a:tr>
              <a:tr h="1911841">
                <a:tc>
                  <a:txBody>
                    <a:bodyPr/>
                    <a:lstStyle/>
                    <a:p>
                      <a:r>
                        <a:rPr lang="en-US" sz="1800" dirty="0" err="1" smtClean="0">
                          <a:latin typeface="Cambria" pitchFamily="18" charset="0"/>
                        </a:rPr>
                        <a:t>LePage</a:t>
                      </a:r>
                      <a:r>
                        <a:rPr lang="el-GR" sz="1800" dirty="0" smtClean="0">
                          <a:latin typeface="Cambria" pitchFamily="18" charset="0"/>
                        </a:rPr>
                        <a:t>, </a:t>
                      </a:r>
                      <a:r>
                        <a:rPr lang="en-US" sz="1800" dirty="0" smtClean="0">
                          <a:latin typeface="Cambria" pitchFamily="18" charset="0"/>
                        </a:rPr>
                        <a:t>Darling</a:t>
                      </a:r>
                      <a:r>
                        <a:rPr lang="el-GR" sz="1800" dirty="0" smtClean="0">
                          <a:latin typeface="Cambria" pitchFamily="18" charset="0"/>
                        </a:rPr>
                        <a:t>-</a:t>
                      </a:r>
                      <a:r>
                        <a:rPr lang="en-US" sz="1800" dirty="0" smtClean="0">
                          <a:latin typeface="Cambria" pitchFamily="18" charset="0"/>
                        </a:rPr>
                        <a:t>Hammond</a:t>
                      </a:r>
                      <a:r>
                        <a:rPr lang="el-GR" sz="1800" dirty="0" smtClean="0">
                          <a:latin typeface="Cambria" pitchFamily="18" charset="0"/>
                        </a:rPr>
                        <a:t>, &amp; </a:t>
                      </a:r>
                      <a:r>
                        <a:rPr lang="en-US" sz="1800" dirty="0" err="1" smtClean="0">
                          <a:latin typeface="Cambria" pitchFamily="18" charset="0"/>
                        </a:rPr>
                        <a:t>Akar</a:t>
                      </a:r>
                      <a:r>
                        <a:rPr lang="el-GR" sz="1800" dirty="0" smtClean="0">
                          <a:latin typeface="Cambria" pitchFamily="18" charset="0"/>
                        </a:rPr>
                        <a:t>, </a:t>
                      </a:r>
                      <a:r>
                        <a:rPr lang="el-GR" sz="1600" dirty="0" smtClean="0"/>
                        <a:t>2005</a:t>
                      </a:r>
                      <a:endParaRPr lang="el-GR" dirty="0"/>
                    </a:p>
                  </a:txBody>
                  <a:tcPr/>
                </a:tc>
                <a:tc>
                  <a:txBody>
                    <a:bodyPr/>
                    <a:lstStyle/>
                    <a:p>
                      <a:r>
                        <a:rPr lang="el-GR" sz="1800" dirty="0" smtClean="0"/>
                        <a:t>Την ανάπτυξη διαπροσωπικών σχέσεων με τους μαθητές, την προώθηση της ηθικής ανάπτυξης των μαθητών, τη λήψη αποφάσεων σχετικά με το χρονοδιάγραμμα και τις άλλες πτυχές του εκπαιδευτικού σχεδιασμού, την επιτυχή παροχή  μαθησιακών</a:t>
                      </a:r>
                      <a:r>
                        <a:rPr lang="el-GR" sz="1800" baseline="0" dirty="0" smtClean="0"/>
                        <a:t> </a:t>
                      </a:r>
                      <a:r>
                        <a:rPr lang="el-GR" sz="1800" dirty="0" smtClean="0"/>
                        <a:t>κινήτρων στους μαθητές και την ενθάρρυνση της συμμετοχής των γονέων</a:t>
                      </a:r>
                      <a:r>
                        <a:rPr lang="el-GR" sz="1600" dirty="0" smtClean="0"/>
                        <a:t> .</a:t>
                      </a:r>
                      <a:endParaRPr lang="el-GR" dirty="0"/>
                    </a:p>
                  </a:txBody>
                  <a:tcPr/>
                </a:tc>
              </a:tr>
              <a:tr h="2317445">
                <a:tc>
                  <a:txBody>
                    <a:bodyPr/>
                    <a:lstStyle/>
                    <a:p>
                      <a:r>
                        <a:rPr lang="en-US" sz="1800" dirty="0" err="1" smtClean="0">
                          <a:latin typeface="Cambria" pitchFamily="18" charset="0"/>
                        </a:rPr>
                        <a:t>Simonsen</a:t>
                      </a:r>
                      <a:r>
                        <a:rPr lang="el-GR" sz="1800" dirty="0" smtClean="0">
                          <a:latin typeface="Cambria" pitchFamily="18" charset="0"/>
                        </a:rPr>
                        <a:t>, </a:t>
                      </a:r>
                      <a:r>
                        <a:rPr lang="en-US" sz="1800" dirty="0" smtClean="0">
                          <a:latin typeface="Cambria" pitchFamily="18" charset="0"/>
                        </a:rPr>
                        <a:t>Fairbanks</a:t>
                      </a:r>
                      <a:r>
                        <a:rPr lang="el-GR" sz="1800" dirty="0" smtClean="0">
                          <a:latin typeface="Cambria" pitchFamily="18" charset="0"/>
                        </a:rPr>
                        <a:t>, </a:t>
                      </a:r>
                      <a:r>
                        <a:rPr lang="en-US" sz="1800" dirty="0" err="1" smtClean="0">
                          <a:latin typeface="Cambria" pitchFamily="18" charset="0"/>
                        </a:rPr>
                        <a:t>Briesch</a:t>
                      </a:r>
                      <a:r>
                        <a:rPr lang="el-GR" sz="1800" dirty="0" smtClean="0">
                          <a:latin typeface="Cambria" pitchFamily="18" charset="0"/>
                        </a:rPr>
                        <a:t>, </a:t>
                      </a:r>
                      <a:r>
                        <a:rPr lang="en-US" sz="1800" dirty="0" smtClean="0">
                          <a:latin typeface="Cambria" pitchFamily="18" charset="0"/>
                        </a:rPr>
                        <a:t>Myers</a:t>
                      </a:r>
                      <a:r>
                        <a:rPr lang="el-GR" sz="1800" dirty="0" smtClean="0">
                          <a:latin typeface="Cambria" pitchFamily="18" charset="0"/>
                        </a:rPr>
                        <a:t>,</a:t>
                      </a:r>
                      <a:r>
                        <a:rPr lang="el-GR" sz="1800" baseline="0" dirty="0" smtClean="0">
                          <a:latin typeface="Cambria" pitchFamily="18" charset="0"/>
                        </a:rPr>
                        <a:t> &amp;</a:t>
                      </a:r>
                      <a:r>
                        <a:rPr lang="el-GR" sz="1800" dirty="0" smtClean="0">
                          <a:latin typeface="Cambria" pitchFamily="18" charset="0"/>
                        </a:rPr>
                        <a:t> </a:t>
                      </a:r>
                      <a:r>
                        <a:rPr lang="en-US" sz="1800" dirty="0" err="1" smtClean="0">
                          <a:latin typeface="Cambria" pitchFamily="18" charset="0"/>
                        </a:rPr>
                        <a:t>Sugai</a:t>
                      </a:r>
                      <a:r>
                        <a:rPr lang="el-GR" sz="1800" dirty="0" smtClean="0">
                          <a:latin typeface="Cambria" pitchFamily="18" charset="0"/>
                        </a:rPr>
                        <a:t>,</a:t>
                      </a:r>
                      <a:r>
                        <a:rPr lang="el-GR" sz="1600" baseline="0" dirty="0" smtClean="0">
                          <a:latin typeface="+mn-lt"/>
                        </a:rPr>
                        <a:t> </a:t>
                      </a:r>
                      <a:r>
                        <a:rPr lang="el-GR" sz="1600" dirty="0" smtClean="0"/>
                        <a:t>2008</a:t>
                      </a:r>
                      <a:endParaRPr lang="el-GR" dirty="0"/>
                    </a:p>
                  </a:txBody>
                  <a:tcPr/>
                </a:tc>
                <a:tc>
                  <a:txBody>
                    <a:bodyPr/>
                    <a:lstStyle/>
                    <a:p>
                      <a:r>
                        <a:rPr lang="el-GR" sz="1800" dirty="0" smtClean="0"/>
                        <a:t>20 πρακτικές διαχείρισης της τάξης, οι</a:t>
                      </a:r>
                      <a:r>
                        <a:rPr lang="el-GR" sz="1800" baseline="0" dirty="0" smtClean="0"/>
                        <a:t> </a:t>
                      </a:r>
                      <a:r>
                        <a:rPr lang="el-GR" sz="1800" dirty="0" smtClean="0"/>
                        <a:t>οποίες κατατάσσονται σε πέντε ευρείες κατηγορίες: (α) μεγιστοποίηση της δομής, (β) διαμόρφωση, διδασκαλία και παρακολούθηση των προσδοκιών, (γ) διατήρηση της ενεργητικής συμμετοχής των μαθητών, (δ) χρήση ενός εύρους στρατηγικών για ανταπόκριση στις επιθυμητές συμπεριφορές, και (ε) χρήση ενός εύρους στρατηγικών για την αντιμετώπιση των μη αποδεκτών συμπεριφορών. </a:t>
                      </a:r>
                      <a:endParaRPr lang="el-GR" dirty="0"/>
                    </a:p>
                  </a:txBody>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sz="quarter" idx="1"/>
          </p:nvPr>
        </p:nvGraphicFramePr>
        <p:xfrm>
          <a:off x="142844" y="928669"/>
          <a:ext cx="8858312" cy="5929330"/>
        </p:xfrm>
        <a:graphic>
          <a:graphicData uri="http://schemas.openxmlformats.org/drawingml/2006/table">
            <a:tbl>
              <a:tblPr firstRow="1" bandRow="1">
                <a:tableStyleId>{F2DE63D5-997A-4646-A377-4702673A728D}</a:tableStyleId>
              </a:tblPr>
              <a:tblGrid>
                <a:gridCol w="2601227"/>
                <a:gridCol w="3023086"/>
                <a:gridCol w="3233999"/>
              </a:tblGrid>
              <a:tr h="497028">
                <a:tc>
                  <a:txBody>
                    <a:bodyPr/>
                    <a:lstStyle/>
                    <a:p>
                      <a:pPr>
                        <a:lnSpc>
                          <a:spcPct val="115000"/>
                        </a:lnSpc>
                        <a:spcAft>
                          <a:spcPts val="0"/>
                        </a:spcAft>
                      </a:pPr>
                      <a:r>
                        <a:rPr lang="el-GR" sz="1400" dirty="0"/>
                        <a:t>Κριτήριο ομαδοποίησης</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Ομοιογενείς ομάδες</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Ανομοιογενείς ομάδες</a:t>
                      </a:r>
                      <a:endParaRPr lang="el-GR" sz="1400" dirty="0">
                        <a:latin typeface="Cambria" pitchFamily="18" charset="0"/>
                        <a:ea typeface="Calibri"/>
                        <a:cs typeface="Times New Roman"/>
                      </a:endParaRPr>
                    </a:p>
                  </a:txBody>
                  <a:tcPr marL="68580" marR="68580" marT="0" marB="0"/>
                </a:tc>
              </a:tr>
              <a:tr h="497028">
                <a:tc>
                  <a:txBody>
                    <a:bodyPr/>
                    <a:lstStyle/>
                    <a:p>
                      <a:pPr>
                        <a:lnSpc>
                          <a:spcPct val="115000"/>
                        </a:lnSpc>
                        <a:spcAft>
                          <a:spcPts val="0"/>
                        </a:spcAft>
                      </a:pPr>
                      <a:r>
                        <a:rPr lang="el-GR" sz="1400" dirty="0"/>
                        <a:t>Γνωστικό επίπεδο</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a:t>Όμοιο γνωστικό επίπεδο</a:t>
                      </a:r>
                      <a:endParaRPr lang="el-GR" sz="140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Διαφορετικό γνωστικό επίπεδο</a:t>
                      </a:r>
                      <a:endParaRPr lang="el-GR" sz="1400" dirty="0">
                        <a:latin typeface="Cambria" pitchFamily="18" charset="0"/>
                        <a:ea typeface="Calibri"/>
                        <a:cs typeface="Times New Roman"/>
                      </a:endParaRPr>
                    </a:p>
                  </a:txBody>
                  <a:tcPr marL="68580" marR="68580" marT="0" marB="0"/>
                </a:tc>
              </a:tr>
              <a:tr h="563031">
                <a:tc>
                  <a:txBody>
                    <a:bodyPr/>
                    <a:lstStyle/>
                    <a:p>
                      <a:pPr>
                        <a:lnSpc>
                          <a:spcPct val="115000"/>
                        </a:lnSpc>
                        <a:spcAft>
                          <a:spcPts val="0"/>
                        </a:spcAft>
                      </a:pPr>
                      <a:r>
                        <a:rPr lang="el-GR" sz="1400" dirty="0"/>
                        <a:t>Ενδιαφέροντα</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Κοινό ενδιαφέρον για το συγκεκριμένο θέμα</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a:t>Διαφορετικά ενδιαφέροντα</a:t>
                      </a:r>
                      <a:endParaRPr lang="el-GR" sz="1400">
                        <a:latin typeface="Cambria" pitchFamily="18" charset="0"/>
                        <a:ea typeface="Calibri"/>
                        <a:cs typeface="Times New Roman"/>
                      </a:endParaRPr>
                    </a:p>
                  </a:txBody>
                  <a:tcPr marL="68580" marR="68580" marT="0" marB="0"/>
                </a:tc>
              </a:tr>
              <a:tr h="497028">
                <a:tc>
                  <a:txBody>
                    <a:bodyPr/>
                    <a:lstStyle/>
                    <a:p>
                      <a:pPr>
                        <a:lnSpc>
                          <a:spcPct val="115000"/>
                        </a:lnSpc>
                        <a:spcAft>
                          <a:spcPts val="0"/>
                        </a:spcAft>
                      </a:pPr>
                      <a:r>
                        <a:rPr lang="el-GR" sz="1400" dirty="0"/>
                        <a:t>Μαθησιακό στυλ</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Όμοιο μαθησιακό στυλ</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a:t>Ανόμοιο μαθησιακό στυλ</a:t>
                      </a:r>
                      <a:endParaRPr lang="el-GR" sz="1400">
                        <a:latin typeface="Cambria" pitchFamily="18" charset="0"/>
                        <a:ea typeface="Calibri"/>
                        <a:cs typeface="Times New Roman"/>
                      </a:endParaRPr>
                    </a:p>
                  </a:txBody>
                  <a:tcPr marL="68580" marR="68580" marT="0" marB="0"/>
                </a:tc>
              </a:tr>
              <a:tr h="497028">
                <a:tc>
                  <a:txBody>
                    <a:bodyPr/>
                    <a:lstStyle/>
                    <a:p>
                      <a:pPr>
                        <a:lnSpc>
                          <a:spcPct val="115000"/>
                        </a:lnSpc>
                        <a:spcAft>
                          <a:spcPts val="0"/>
                        </a:spcAft>
                      </a:pPr>
                      <a:r>
                        <a:rPr lang="el-GR" sz="1400" dirty="0"/>
                        <a:t>Φύλο</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Ίδιο φύλο</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Μεικτό φύλο</a:t>
                      </a:r>
                      <a:endParaRPr lang="el-GR" sz="1400" dirty="0">
                        <a:latin typeface="Cambria" pitchFamily="18" charset="0"/>
                        <a:ea typeface="Calibri"/>
                        <a:cs typeface="Times New Roman"/>
                      </a:endParaRPr>
                    </a:p>
                  </a:txBody>
                  <a:tcPr marL="68580" marR="68580" marT="0" marB="0"/>
                </a:tc>
              </a:tr>
              <a:tr h="563031">
                <a:tc>
                  <a:txBody>
                    <a:bodyPr/>
                    <a:lstStyle/>
                    <a:p>
                      <a:pPr>
                        <a:lnSpc>
                          <a:spcPct val="115000"/>
                        </a:lnSpc>
                        <a:spcAft>
                          <a:spcPts val="0"/>
                        </a:spcAft>
                      </a:pPr>
                      <a:r>
                        <a:rPr lang="el-GR" sz="1400"/>
                        <a:t>Εθνικότητα/τόπος καταγωγής</a:t>
                      </a:r>
                      <a:endParaRPr lang="el-GR" sz="140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Ίδια εθνικότητα ή κοινή καταγωγή</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Πολυπολιτισμική σύνθεση</a:t>
                      </a:r>
                      <a:endParaRPr lang="el-GR" sz="1400" dirty="0">
                        <a:latin typeface="Cambria" pitchFamily="18" charset="0"/>
                        <a:ea typeface="Calibri"/>
                        <a:cs typeface="Times New Roman"/>
                      </a:endParaRPr>
                    </a:p>
                  </a:txBody>
                  <a:tcPr marL="68580" marR="68580" marT="0" marB="0"/>
                </a:tc>
              </a:tr>
              <a:tr h="844547">
                <a:tc>
                  <a:txBody>
                    <a:bodyPr/>
                    <a:lstStyle/>
                    <a:p>
                      <a:pPr>
                        <a:lnSpc>
                          <a:spcPct val="115000"/>
                        </a:lnSpc>
                        <a:spcAft>
                          <a:spcPts val="0"/>
                        </a:spcAft>
                      </a:pPr>
                      <a:r>
                        <a:rPr lang="el-GR" sz="1400"/>
                        <a:t>Άλλο ατομικό χαρακτηριστικό (θρήσκευμα, γλώσσα, κλπ.)</a:t>
                      </a:r>
                      <a:endParaRPr lang="el-GR" sz="140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Ίδιο θρήσκευμα, γλώσσα ή άλλο ατομικό χαρακτηριστικό</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Διαφορετικό θρήσκευμα, γλώσσα ή άλλο ατομικό χαρακτηριστικό</a:t>
                      </a:r>
                      <a:endParaRPr lang="el-GR" sz="1400" dirty="0">
                        <a:latin typeface="Cambria" pitchFamily="18" charset="0"/>
                        <a:ea typeface="Calibri"/>
                        <a:cs typeface="Times New Roman"/>
                      </a:endParaRPr>
                    </a:p>
                  </a:txBody>
                  <a:tcPr marL="68580" marR="68580" marT="0" marB="0"/>
                </a:tc>
              </a:tr>
              <a:tr h="563031">
                <a:tc>
                  <a:txBody>
                    <a:bodyPr/>
                    <a:lstStyle/>
                    <a:p>
                      <a:pPr>
                        <a:lnSpc>
                          <a:spcPct val="115000"/>
                        </a:lnSpc>
                        <a:spcAft>
                          <a:spcPts val="0"/>
                        </a:spcAft>
                      </a:pPr>
                      <a:r>
                        <a:rPr lang="el-GR" sz="1400" dirty="0"/>
                        <a:t>Προτίμηση συνεργατών (</a:t>
                      </a:r>
                      <a:r>
                        <a:rPr lang="el-GR" sz="1400" dirty="0" err="1"/>
                        <a:t>κοινωνιομετρικό</a:t>
                      </a:r>
                      <a:r>
                        <a:rPr lang="el-GR" sz="1400" dirty="0"/>
                        <a:t> τεστ)</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a:t>Τους ίδιους μαθητές (βάσει κοινωνιογράμματος τάξης)</a:t>
                      </a:r>
                      <a:endParaRPr lang="el-GR" sz="140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Τυχαία σύνθεση ή σύνθεση σκόπιμης αλληλεπίδρασης </a:t>
                      </a:r>
                      <a:endParaRPr lang="el-GR" sz="1400" dirty="0">
                        <a:latin typeface="Cambria" pitchFamily="18" charset="0"/>
                        <a:ea typeface="Calibri"/>
                        <a:cs typeface="Times New Roman"/>
                      </a:endParaRPr>
                    </a:p>
                  </a:txBody>
                  <a:tcPr marL="68580" marR="68580" marT="0" marB="0"/>
                </a:tc>
              </a:tr>
              <a:tr h="844547">
                <a:tc>
                  <a:txBody>
                    <a:bodyPr/>
                    <a:lstStyle/>
                    <a:p>
                      <a:pPr>
                        <a:lnSpc>
                          <a:spcPct val="115000"/>
                        </a:lnSpc>
                        <a:spcAft>
                          <a:spcPts val="0"/>
                        </a:spcAft>
                      </a:pPr>
                      <a:r>
                        <a:rPr lang="el-GR" sz="1400"/>
                        <a:t>Δυνατότητα συνεργασίας εκτός σχολείου</a:t>
                      </a:r>
                      <a:endParaRPr lang="el-GR" sz="140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Ευχέρεια μελών για δια ζώσης συνεργασία</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a:t>Ασύγχρονη επικοινωνία λόγω αδυναμίας δια ζώσης συνεργασίας μελών</a:t>
                      </a:r>
                      <a:endParaRPr lang="el-GR" sz="1400" dirty="0">
                        <a:latin typeface="Cambria" pitchFamily="18" charset="0"/>
                        <a:ea typeface="Calibri"/>
                        <a:cs typeface="Times New Roman"/>
                      </a:endParaRPr>
                    </a:p>
                  </a:txBody>
                  <a:tcPr marL="68580" marR="68580" marT="0" marB="0"/>
                </a:tc>
              </a:tr>
              <a:tr h="563031">
                <a:tc>
                  <a:txBody>
                    <a:bodyPr/>
                    <a:lstStyle/>
                    <a:p>
                      <a:pPr>
                        <a:lnSpc>
                          <a:spcPct val="115000"/>
                        </a:lnSpc>
                        <a:spcAft>
                          <a:spcPts val="0"/>
                        </a:spcAft>
                      </a:pPr>
                      <a:r>
                        <a:rPr lang="el-GR" sz="1400"/>
                        <a:t>Είδος επιτελούμενου έργου (ομάδες ειδικού σκοπού)</a:t>
                      </a:r>
                      <a:endParaRPr lang="el-GR" sz="140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err="1"/>
                        <a:t>Στοχευμένη</a:t>
                      </a:r>
                      <a:r>
                        <a:rPr lang="el-GR" sz="1400" dirty="0"/>
                        <a:t> ομοιογένεια για αποδοτικότερη επιτέλεση έργου</a:t>
                      </a:r>
                      <a:endParaRPr lang="el-GR" sz="1400" dirty="0">
                        <a:latin typeface="Cambria" pitchFamily="18" charset="0"/>
                        <a:ea typeface="Calibri"/>
                        <a:cs typeface="Times New Roman"/>
                      </a:endParaRPr>
                    </a:p>
                  </a:txBody>
                  <a:tcPr marL="68580" marR="68580" marT="0" marB="0"/>
                </a:tc>
                <a:tc>
                  <a:txBody>
                    <a:bodyPr/>
                    <a:lstStyle/>
                    <a:p>
                      <a:pPr>
                        <a:lnSpc>
                          <a:spcPct val="115000"/>
                        </a:lnSpc>
                        <a:spcAft>
                          <a:spcPts val="0"/>
                        </a:spcAft>
                      </a:pPr>
                      <a:r>
                        <a:rPr lang="el-GR" sz="1400" dirty="0" err="1"/>
                        <a:t>Στοχευμένη</a:t>
                      </a:r>
                      <a:r>
                        <a:rPr lang="el-GR" sz="1400" dirty="0"/>
                        <a:t> ανομοιογένεια για αποδοτικότερη επιτέλεση έργου</a:t>
                      </a:r>
                      <a:endParaRPr lang="el-GR" sz="1400" dirty="0">
                        <a:latin typeface="Cambria" pitchFamily="18" charset="0"/>
                        <a:ea typeface="Calibri"/>
                        <a:cs typeface="Times New Roman"/>
                      </a:endParaRPr>
                    </a:p>
                  </a:txBody>
                  <a:tcPr marL="68580" marR="68580" marT="0" marB="0"/>
                </a:tc>
              </a:tr>
            </a:tbl>
          </a:graphicData>
        </a:graphic>
      </p:graphicFrame>
      <p:sp>
        <p:nvSpPr>
          <p:cNvPr id="36866" name="Rectangle 2"/>
          <p:cNvSpPr>
            <a:spLocks noChangeArrowheads="1"/>
          </p:cNvSpPr>
          <p:nvPr/>
        </p:nvSpPr>
        <p:spPr bwMode="auto">
          <a:xfrm>
            <a:off x="214282" y="132934"/>
            <a:ext cx="892971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l-GR"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Τρόποι σχηματισμού ομάδων με βάση τα κριτήρια ομαδοποίησης (Κλουβάτος, 2014).</a:t>
            </a:r>
            <a:endParaRPr kumimoji="0" lang="el-GR"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42844" y="428604"/>
            <a:ext cx="8858312" cy="5591196"/>
          </a:xfrm>
        </p:spPr>
        <p:txBody>
          <a:bodyPr>
            <a:normAutofit/>
          </a:bodyPr>
          <a:lstStyle/>
          <a:p>
            <a:pPr>
              <a:buFont typeface="Wingdings" pitchFamily="2" charset="2"/>
              <a:buChar char="q"/>
            </a:pPr>
            <a:r>
              <a:rPr lang="el-GR" sz="2200" dirty="0" smtClean="0"/>
              <a:t> </a:t>
            </a:r>
            <a:r>
              <a:rPr lang="el-GR" sz="2200" u="sng" dirty="0" smtClean="0"/>
              <a:t>Η διδασκαλία με ζευγάρια </a:t>
            </a:r>
            <a:r>
              <a:rPr lang="el-GR" sz="2200" u="sng" dirty="0" err="1" smtClean="0"/>
              <a:t>ομοτίμων</a:t>
            </a:r>
            <a:r>
              <a:rPr lang="el-GR" sz="2200" dirty="0" smtClean="0"/>
              <a:t>:</a:t>
            </a:r>
          </a:p>
          <a:p>
            <a:pPr>
              <a:buFont typeface="Wingdings" pitchFamily="2" charset="2"/>
              <a:buChar char="v"/>
            </a:pPr>
            <a:r>
              <a:rPr lang="el-GR" sz="2200" dirty="0" smtClean="0"/>
              <a:t> Μία συνεργατική μέθοδος, η οποία έχει αναδειχθεί κυρίως για τα οφέλη της στην ανάγνωση (</a:t>
            </a:r>
            <a:r>
              <a:rPr lang="en-US" sz="2200" dirty="0" smtClean="0">
                <a:latin typeface="Cambria" pitchFamily="18" charset="0"/>
              </a:rPr>
              <a:t>Greenwood</a:t>
            </a:r>
            <a:r>
              <a:rPr lang="el-GR" sz="2200" dirty="0" smtClean="0">
                <a:latin typeface="Cambria" pitchFamily="18" charset="0"/>
              </a:rPr>
              <a:t>, </a:t>
            </a:r>
            <a:r>
              <a:rPr lang="en-US" sz="2200" dirty="0" err="1" smtClean="0">
                <a:latin typeface="Cambria" pitchFamily="18" charset="0"/>
              </a:rPr>
              <a:t>Delquadri</a:t>
            </a:r>
            <a:r>
              <a:rPr lang="el-GR" sz="2200" dirty="0" smtClean="0">
                <a:latin typeface="Cambria" pitchFamily="18" charset="0"/>
              </a:rPr>
              <a:t>, &amp; </a:t>
            </a:r>
            <a:r>
              <a:rPr lang="en-US" sz="2200" dirty="0" smtClean="0">
                <a:latin typeface="Cambria" pitchFamily="18" charset="0"/>
              </a:rPr>
              <a:t>Hall</a:t>
            </a:r>
            <a:r>
              <a:rPr lang="el-GR" sz="2200" dirty="0" smtClean="0"/>
              <a:t>, 1989). </a:t>
            </a:r>
          </a:p>
          <a:p>
            <a:pPr>
              <a:buFont typeface="Wingdings" pitchFamily="2" charset="2"/>
              <a:buChar char="v"/>
            </a:pPr>
            <a:endParaRPr lang="el-GR" sz="2200" dirty="0" smtClean="0"/>
          </a:p>
          <a:p>
            <a:pPr>
              <a:buFont typeface="Wingdings" pitchFamily="2" charset="2"/>
              <a:buChar char="v"/>
            </a:pPr>
            <a:r>
              <a:rPr lang="el-GR" sz="2200" u="sng" dirty="0" smtClean="0"/>
              <a:t>Διαδικασία</a:t>
            </a:r>
            <a:r>
              <a:rPr lang="el-GR" sz="2200" dirty="0" smtClean="0"/>
              <a:t>: Οι μαθητές εργάζονται σε ζεύγη. Αρχικά, κάποιος αναλαμβάνει τον ρόλο του δασκάλου και κάποιος του μαθητή. Στην πορεία οι ρόλοι εναλλάσσονται. Οι μαθητές παρέχουν ο ένας στον άλλο διδασκαλία (π.χ. μέσω δοκιμασιών γρήγορων απαντήσεων ή εξάσκησης της ανάγνωσης σε ζεύγη) και διορθώνουν άμεσα ο ένας τα λάθη του άλλου. Ο εκπαιδευτικός έχει έτσι την ελευθερία να κινηθεί στην τάξη και να βοηθήσει τα ζεύγη των μαθητών που χρειάζονται επιπλέον υποστήριξη (</a:t>
            </a:r>
            <a:r>
              <a:rPr lang="en-US" sz="2200" dirty="0" smtClean="0">
                <a:latin typeface="Cambria" pitchFamily="18" charset="0"/>
              </a:rPr>
              <a:t>Brophy</a:t>
            </a:r>
            <a:r>
              <a:rPr lang="el-GR" sz="2200" dirty="0" smtClean="0"/>
              <a:t>, 2004. </a:t>
            </a:r>
            <a:r>
              <a:rPr lang="en-US" sz="2200" dirty="0" err="1" smtClean="0">
                <a:latin typeface="Cambria" pitchFamily="18" charset="0"/>
              </a:rPr>
              <a:t>Simonsen</a:t>
            </a:r>
            <a:r>
              <a:rPr lang="en-US" sz="2200" dirty="0" smtClean="0">
                <a:latin typeface="Cambria" pitchFamily="18" charset="0"/>
              </a:rPr>
              <a:t> et al</a:t>
            </a:r>
            <a:r>
              <a:rPr lang="el-GR" sz="2200" dirty="0" smtClean="0">
                <a:latin typeface="Cambria" pitchFamily="18" charset="0"/>
              </a:rPr>
              <a:t>., </a:t>
            </a:r>
            <a:r>
              <a:rPr lang="el-GR" sz="2200" dirty="0" smtClean="0"/>
              <a:t>2008). </a:t>
            </a:r>
          </a:p>
          <a:p>
            <a:endParaRPr lang="el-GR" sz="2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Τέλος Α’ μέρους.</a:t>
            </a:r>
            <a:br>
              <a:rPr lang="el-GR" dirty="0"/>
            </a:br>
            <a:endParaRPr lang="el-GR" dirty="0"/>
          </a:p>
        </p:txBody>
      </p:sp>
      <p:sp>
        <p:nvSpPr>
          <p:cNvPr id="4" name="6 - Ορθογώνιο"/>
          <p:cNvSpPr>
            <a:spLocks noGrp="1"/>
          </p:cNvSpPr>
          <p:nvPr>
            <p:ph sz="quarter" idx="1"/>
          </p:nvPr>
        </p:nvSpPr>
        <p:spPr>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l-GR" altLang="el-GR" sz="2000" dirty="0">
                <a:solidFill>
                  <a:schemeClr val="accent4">
                    <a:lumMod val="75000"/>
                  </a:schemeClr>
                </a:solidFill>
              </a:rPr>
              <a:t>Επιστημονική συνεργάτιδα:</a:t>
            </a:r>
            <a:r>
              <a:rPr lang="en-US" altLang="el-GR" sz="2000" dirty="0">
                <a:solidFill>
                  <a:schemeClr val="accent4">
                    <a:lumMod val="75000"/>
                  </a:schemeClr>
                </a:solidFill>
              </a:rPr>
              <a:t> </a:t>
            </a:r>
            <a:r>
              <a:rPr lang="el-GR" altLang="el-GR" sz="2000" dirty="0" smtClean="0">
                <a:solidFill>
                  <a:schemeClr val="accent4">
                    <a:lumMod val="75000"/>
                  </a:schemeClr>
                </a:solidFill>
              </a:rPr>
              <a:t>Μπουμπούλη Χριστίνα</a:t>
            </a:r>
            <a:endParaRPr lang="el-GR" altLang="el-GR" sz="2000" dirty="0">
              <a:solidFill>
                <a:schemeClr val="accent4">
                  <a:lumMod val="75000"/>
                </a:schemeClr>
              </a:solidFill>
            </a:endParaRPr>
          </a:p>
          <a:p>
            <a:pPr>
              <a:defRPr/>
            </a:pPr>
            <a:r>
              <a:rPr lang="el-GR" altLang="el-GR" sz="2000" dirty="0">
                <a:solidFill>
                  <a:schemeClr val="accent4">
                    <a:lumMod val="75000"/>
                  </a:schemeClr>
                </a:solidFill>
              </a:rPr>
              <a:t>Υπεύθυνες παραδοτέου: Άννα Κοκκινίδου &amp; Μαρία Δημητρακοπούλου</a:t>
            </a:r>
          </a:p>
          <a:p>
            <a:pPr>
              <a:defRPr/>
            </a:pPr>
            <a:endParaRPr lang="el-GR" altLang="el-GR" sz="2000" dirty="0" smtClean="0">
              <a:solidFill>
                <a:schemeClr val="accent4">
                  <a:lumMod val="75000"/>
                </a:schemeClr>
              </a:solidFill>
            </a:endParaRPr>
          </a:p>
          <a:p>
            <a:pPr>
              <a:defRPr/>
            </a:pPr>
            <a:r>
              <a:rPr lang="el-GR" altLang="el-GR" sz="2000" b="1" dirty="0" smtClean="0">
                <a:solidFill>
                  <a:schemeClr val="accent4">
                    <a:lumMod val="75000"/>
                  </a:schemeClr>
                </a:solidFill>
              </a:rPr>
              <a:t>Κοινό-στόχος: Άμεσα &amp; Έμμεσα Ενδιαφερόμενοι για τη διαχείριση σχολικής τάξης σε τάξεις συνεκπαίδευσης μαθητών</a:t>
            </a:r>
            <a:r>
              <a:rPr lang="en-US" altLang="el-GR" sz="2000" b="1" dirty="0" smtClean="0">
                <a:solidFill>
                  <a:schemeClr val="accent4">
                    <a:lumMod val="75000"/>
                  </a:schemeClr>
                </a:solidFill>
              </a:rPr>
              <a:t>,</a:t>
            </a:r>
            <a:r>
              <a:rPr lang="el-GR" altLang="el-GR" sz="2000" b="1" dirty="0" smtClean="0">
                <a:solidFill>
                  <a:schemeClr val="accent4">
                    <a:lumMod val="75000"/>
                  </a:schemeClr>
                </a:solidFill>
              </a:rPr>
              <a:t> με και χωρίς αναπηρία</a:t>
            </a:r>
            <a:r>
              <a:rPr lang="el-GR" altLang="el-GR" sz="2000" dirty="0" smtClean="0">
                <a:solidFill>
                  <a:schemeClr val="accent4">
                    <a:lumMod val="75000"/>
                  </a:schemeClr>
                </a:solidFill>
              </a:rPr>
              <a:t>.</a:t>
            </a:r>
            <a:endParaRPr lang="el-GR" altLang="el-GR" sz="2000" dirty="0">
              <a:solidFill>
                <a:schemeClr val="accent4">
                  <a:lumMod val="75000"/>
                </a:schemeClr>
              </a:solidFill>
            </a:endParaRPr>
          </a:p>
        </p:txBody>
      </p:sp>
    </p:spTree>
    <p:extLst>
      <p:ext uri="{BB962C8B-B14F-4D97-AF65-F5344CB8AC3E}">
        <p14:creationId xmlns:p14="http://schemas.microsoft.com/office/powerpoint/2010/main" val="273887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715436" cy="1011222"/>
          </a:xfrm>
        </p:spPr>
        <p:txBody>
          <a:bodyPr>
            <a:normAutofit/>
          </a:bodyPr>
          <a:lstStyle/>
          <a:p>
            <a:r>
              <a:rPr lang="el-GR" sz="2800" dirty="0" smtClean="0"/>
              <a:t>Διαστάσεις της διαχείρισης σχολικής τάξης στις τάξεις συνεκπαίδευσης μαθητών, με και χωρίς αναπηρία</a:t>
            </a:r>
            <a:endParaRPr lang="el-GR" sz="2800" dirty="0"/>
          </a:p>
        </p:txBody>
      </p:sp>
      <p:sp>
        <p:nvSpPr>
          <p:cNvPr id="3" name="2 - Θέση περιεχομένου"/>
          <p:cNvSpPr>
            <a:spLocks noGrp="1"/>
          </p:cNvSpPr>
          <p:nvPr>
            <p:ph sz="quarter" idx="1"/>
          </p:nvPr>
        </p:nvSpPr>
        <p:spPr>
          <a:xfrm>
            <a:off x="214282" y="1357298"/>
            <a:ext cx="8715436" cy="5000660"/>
          </a:xfrm>
        </p:spPr>
        <p:txBody>
          <a:bodyPr>
            <a:normAutofit/>
          </a:bodyPr>
          <a:lstStyle/>
          <a:p>
            <a:pPr>
              <a:buFont typeface="Wingdings" pitchFamily="2" charset="2"/>
              <a:buChar char="v"/>
            </a:pPr>
            <a:r>
              <a:rPr lang="el-GR" sz="2200" dirty="0" smtClean="0"/>
              <a:t>Η έρευνα που επικεντρώνεται στη διαχείριση τάξεων της γενικής εκπαίδευσης, όπου εντάσσονται μαθητές με αναπηρία, προτείνει τις ίδιες στρατηγικές διαχείρισης: </a:t>
            </a:r>
          </a:p>
          <a:p>
            <a:pPr>
              <a:buFont typeface="Arial" pitchFamily="34" charset="0"/>
              <a:buChar char="•"/>
            </a:pPr>
            <a:r>
              <a:rPr lang="el-GR" sz="2200" dirty="0" smtClean="0"/>
              <a:t>στρατηγικές πρόληψης (π.χ. καθιέρωση ρουτινών, θέσπιση κανόνων, διαρκής παρακολούθηση και ανατροφοδότηση), και</a:t>
            </a:r>
          </a:p>
          <a:p>
            <a:pPr>
              <a:buFont typeface="Arial" pitchFamily="34" charset="0"/>
              <a:buChar char="•"/>
            </a:pPr>
            <a:r>
              <a:rPr lang="el-GR" sz="2200" dirty="0" smtClean="0"/>
              <a:t>στρατηγικές αντιμετώπισης των προβλημάτων συμπεριφοράς (</a:t>
            </a:r>
            <a:r>
              <a:rPr lang="en-US" sz="2200" dirty="0" smtClean="0">
                <a:latin typeface="Cambria" pitchFamily="18" charset="0"/>
              </a:rPr>
              <a:t>Scott</a:t>
            </a:r>
            <a:r>
              <a:rPr lang="el-GR" sz="2200" dirty="0" smtClean="0">
                <a:latin typeface="Cambria" pitchFamily="18" charset="0"/>
              </a:rPr>
              <a:t>, </a:t>
            </a:r>
            <a:r>
              <a:rPr lang="en-US" sz="2200" dirty="0" smtClean="0">
                <a:latin typeface="Cambria" pitchFamily="18" charset="0"/>
              </a:rPr>
              <a:t>Park</a:t>
            </a:r>
            <a:r>
              <a:rPr lang="el-GR" sz="2200" dirty="0" smtClean="0">
                <a:latin typeface="Cambria" pitchFamily="18" charset="0"/>
              </a:rPr>
              <a:t>, </a:t>
            </a:r>
            <a:r>
              <a:rPr lang="en-US" sz="2200" dirty="0" smtClean="0">
                <a:latin typeface="Cambria" pitchFamily="18" charset="0"/>
              </a:rPr>
              <a:t>Swain</a:t>
            </a:r>
            <a:r>
              <a:rPr lang="el-GR" sz="2200" dirty="0" smtClean="0">
                <a:latin typeface="Cambria" pitchFamily="18" charset="0"/>
              </a:rPr>
              <a:t>-</a:t>
            </a:r>
            <a:r>
              <a:rPr lang="en-US" sz="2200" dirty="0" err="1" smtClean="0">
                <a:latin typeface="Cambria" pitchFamily="18" charset="0"/>
              </a:rPr>
              <a:t>Bradway</a:t>
            </a:r>
            <a:r>
              <a:rPr lang="el-GR" sz="2200" dirty="0" smtClean="0">
                <a:latin typeface="Cambria" pitchFamily="18" charset="0"/>
              </a:rPr>
              <a:t> &amp; </a:t>
            </a:r>
            <a:r>
              <a:rPr lang="en-US" sz="2200" dirty="0" smtClean="0">
                <a:latin typeface="Cambria" pitchFamily="18" charset="0"/>
              </a:rPr>
              <a:t>Landers</a:t>
            </a:r>
            <a:r>
              <a:rPr lang="el-GR" sz="2200" dirty="0" smtClean="0"/>
              <a:t>, 2007. </a:t>
            </a:r>
            <a:r>
              <a:rPr lang="en-US" sz="2200" dirty="0" err="1" smtClean="0">
                <a:latin typeface="Cambria" pitchFamily="18" charset="0"/>
              </a:rPr>
              <a:t>Soodak</a:t>
            </a:r>
            <a:r>
              <a:rPr lang="el-GR" sz="2200" dirty="0" smtClean="0"/>
              <a:t>, 2003).</a:t>
            </a:r>
          </a:p>
          <a:p>
            <a:pPr>
              <a:buNone/>
            </a:pPr>
            <a:r>
              <a:rPr lang="el-GR" sz="2200" dirty="0" smtClean="0"/>
              <a:t> </a:t>
            </a:r>
          </a:p>
          <a:p>
            <a:pPr>
              <a:buFont typeface="Wingdings" pitchFamily="2" charset="2"/>
              <a:buChar char="Ø"/>
            </a:pPr>
            <a:r>
              <a:rPr lang="el-GR" sz="2200" dirty="0" smtClean="0"/>
              <a:t>Τονίζει, ωστόσο, ιδιαίτερα τη σημαντικότητα εφαρμογής ορισμένων πρακτικών: αυτών που στοχεύουν στην προώθηση της διαφορετικότητας, της συνεργασίας, της ανάπτυξης θετικών διαπροσωπικών σχέσεων και της εμπλοκής των γονέων (</a:t>
            </a:r>
            <a:r>
              <a:rPr lang="en-US" sz="2200" dirty="0" err="1" smtClean="0">
                <a:latin typeface="Cambria" pitchFamily="18" charset="0"/>
              </a:rPr>
              <a:t>Soodak</a:t>
            </a:r>
            <a:r>
              <a:rPr lang="el-GR" sz="2200" dirty="0" smtClean="0">
                <a:latin typeface="Cambria" pitchFamily="18" charset="0"/>
              </a:rPr>
              <a:t>, </a:t>
            </a:r>
            <a:r>
              <a:rPr lang="el-GR" sz="2200" dirty="0" smtClean="0"/>
              <a:t>2003). </a:t>
            </a: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715436" cy="511156"/>
          </a:xfrm>
        </p:spPr>
        <p:txBody>
          <a:bodyPr>
            <a:normAutofit fontScale="90000"/>
          </a:bodyPr>
          <a:lstStyle/>
          <a:p>
            <a:r>
              <a:rPr lang="el-GR" sz="3200" dirty="0" smtClean="0"/>
              <a:t>Στόχοι της παρούσας παρουσίασης</a:t>
            </a:r>
            <a:endParaRPr lang="el-GR" sz="3200" dirty="0"/>
          </a:p>
        </p:txBody>
      </p:sp>
      <p:sp>
        <p:nvSpPr>
          <p:cNvPr id="3" name="2 - Θέση περιεχομένου"/>
          <p:cNvSpPr>
            <a:spLocks noGrp="1"/>
          </p:cNvSpPr>
          <p:nvPr>
            <p:ph sz="quarter" idx="1"/>
          </p:nvPr>
        </p:nvSpPr>
        <p:spPr>
          <a:xfrm>
            <a:off x="0" y="928670"/>
            <a:ext cx="9001156" cy="5715040"/>
          </a:xfrm>
        </p:spPr>
        <p:txBody>
          <a:bodyPr>
            <a:normAutofit/>
          </a:bodyPr>
          <a:lstStyle/>
          <a:p>
            <a:pPr>
              <a:buFont typeface="Wingdings" pitchFamily="2" charset="2"/>
              <a:buChar char="q"/>
            </a:pPr>
            <a:r>
              <a:rPr lang="el-GR" sz="2400" dirty="0" smtClean="0"/>
              <a:t>Η παρούσα εργασία ως στόχο έχει την ενημέρωση κάθε ενδιαφερομένου (εκπαιδευτικών, μαθητών, γονέων, ειδικών) σχετικά με τις συνθήκες που δημιουργούν ένα υποστηρικτικό περιβάλλον μάθησης για τους μαθητές. </a:t>
            </a:r>
          </a:p>
          <a:p>
            <a:pPr>
              <a:buFont typeface="Wingdings" pitchFamily="2" charset="2"/>
              <a:buChar char="q"/>
            </a:pPr>
            <a:r>
              <a:rPr lang="el-GR" sz="2400" dirty="0" smtClean="0"/>
              <a:t>Επιδιώκει επίσης να παρουσιάσει στους εκπαιδευτικούς αποτελεσματικές πρακτικές διαχείρισης που μπορούν να εφαρμοστούν σε τάξεις συνεκπαίδευσης μαθητών με και χωρίς αναπηρία. </a:t>
            </a:r>
          </a:p>
          <a:p>
            <a:pPr>
              <a:buNone/>
            </a:pPr>
            <a:endParaRPr lang="el-GR" i="1" dirty="0" smtClean="0"/>
          </a:p>
          <a:p>
            <a:endParaRPr lang="el-GR" dirty="0" smtClean="0"/>
          </a:p>
          <a:p>
            <a:endParaRPr lang="el-GR" dirty="0"/>
          </a:p>
        </p:txBody>
      </p:sp>
      <p:pic>
        <p:nvPicPr>
          <p:cNvPr id="1026" name="Picture 2" descr="http://www.prefixcare.com/images/aims%20and%20objec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631932"/>
            <a:ext cx="4107235" cy="27494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p:txBody>
          <a:bodyPr/>
          <a:lstStyle/>
          <a:p>
            <a:pPr marL="0" indent="0">
              <a:buNone/>
            </a:pPr>
            <a:r>
              <a:rPr lang="el-GR" dirty="0" smtClean="0"/>
              <a:t>Σημειώνουμε </a:t>
            </a:r>
            <a:r>
              <a:rPr lang="el-GR" dirty="0"/>
              <a:t>ότι:</a:t>
            </a:r>
          </a:p>
          <a:p>
            <a:pPr marL="0" indent="0">
              <a:buNone/>
            </a:pPr>
            <a:endParaRPr lang="el-GR" dirty="0"/>
          </a:p>
        </p:txBody>
      </p:sp>
      <p:sp>
        <p:nvSpPr>
          <p:cNvPr id="4" name="Ορθογώνιο 3"/>
          <p:cNvSpPr/>
          <p:nvPr/>
        </p:nvSpPr>
        <p:spPr>
          <a:xfrm>
            <a:off x="899592" y="1988840"/>
            <a:ext cx="7416824" cy="3785652"/>
          </a:xfrm>
          <a:prstGeom prst="rect">
            <a:avLst/>
          </a:prstGeom>
        </p:spPr>
        <p:txBody>
          <a:bodyPr wrap="square">
            <a:spAutoFit/>
          </a:bodyPr>
          <a:lstStyle/>
          <a:p>
            <a:pPr>
              <a:buNone/>
            </a:pPr>
            <a:r>
              <a:rPr lang="el-GR" sz="2000" i="1" dirty="0"/>
              <a:t>Σημείωση 1</a:t>
            </a:r>
            <a:r>
              <a:rPr lang="el-GR" sz="2000" i="1" baseline="30000" dirty="0"/>
              <a:t>η</a:t>
            </a:r>
            <a:r>
              <a:rPr lang="el-GR" sz="2000" i="1" dirty="0"/>
              <a:t> </a:t>
            </a:r>
            <a:r>
              <a:rPr lang="el-GR" sz="2000" dirty="0"/>
              <a:t>: Η διαχείριση που απευθύνεται στις τάξεις αυτές ακολουθεί τις γενικές αρχές που λαμβάνονται υπόψη σε οποιοδήποτε πλαίσιο εφαρμογής εκπαιδευτικών προγραμμάτων. Ειδική μέριμνα υπήρξε, ωστόσο, ώστε να συμπεριληφθούν ειδικές πρακτικές οι οποίες απευθύνονται στις αυξημένες ανάγκες των μαθητών με αναπηρία και οι οποίες ενδείκνυνται ιδιαίτερα για χρήση σε τάξεις μικτής ικανότητας. </a:t>
            </a:r>
          </a:p>
          <a:p>
            <a:pPr>
              <a:buNone/>
            </a:pPr>
            <a:endParaRPr lang="el-GR" sz="2000" i="1" dirty="0" smtClean="0"/>
          </a:p>
          <a:p>
            <a:pPr>
              <a:buNone/>
            </a:pPr>
            <a:r>
              <a:rPr lang="el-GR" sz="2000" i="1" dirty="0" smtClean="0"/>
              <a:t>Σημείωση </a:t>
            </a:r>
            <a:r>
              <a:rPr lang="el-GR" sz="2000" i="1" dirty="0"/>
              <a:t>2</a:t>
            </a:r>
            <a:r>
              <a:rPr lang="el-GR" sz="2000" i="1" baseline="30000" dirty="0"/>
              <a:t>η</a:t>
            </a:r>
            <a:r>
              <a:rPr lang="el-GR" sz="2000" i="1" dirty="0"/>
              <a:t> </a:t>
            </a:r>
            <a:r>
              <a:rPr lang="el-GR" sz="2000" dirty="0"/>
              <a:t>: Η επιλογή του υλικού έγινε με γνώμονα την κάλυψη των αναγκών των εκπαιδευτικών που διδάσκουν την ελληνική ως ξένη/ δεύτερη γλώσσα σε μαθητές τόσο </a:t>
            </a:r>
            <a:r>
              <a:rPr lang="el-GR" sz="2000" dirty="0" smtClean="0"/>
              <a:t>μικρής </a:t>
            </a:r>
            <a:r>
              <a:rPr lang="el-GR" sz="2000" dirty="0"/>
              <a:t>όσο και μεγαλύτερης ηλικίας. </a:t>
            </a:r>
          </a:p>
        </p:txBody>
      </p:sp>
      <p:pic>
        <p:nvPicPr>
          <p:cNvPr id="6" name="Εικόνα 5" descr="https://devopsbootcamp.readthedocs.org/en/develop/_images/stickynot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116632"/>
            <a:ext cx="1698625" cy="1698625"/>
          </a:xfrm>
          <a:prstGeom prst="rect">
            <a:avLst/>
          </a:prstGeom>
          <a:noFill/>
          <a:ln>
            <a:noFill/>
          </a:ln>
        </p:spPr>
      </p:pic>
    </p:spTree>
    <p:extLst>
      <p:ext uri="{BB962C8B-B14F-4D97-AF65-F5344CB8AC3E}">
        <p14:creationId xmlns:p14="http://schemas.microsoft.com/office/powerpoint/2010/main" val="148951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472518" cy="725470"/>
          </a:xfrm>
        </p:spPr>
        <p:txBody>
          <a:bodyPr>
            <a:normAutofit/>
          </a:bodyPr>
          <a:lstStyle/>
          <a:p>
            <a:r>
              <a:rPr lang="el-GR" sz="2800" dirty="0" smtClean="0"/>
              <a:t>Διάγραμμα παρουσίασης</a:t>
            </a:r>
            <a:endParaRPr lang="el-GR" sz="2800" dirty="0"/>
          </a:p>
        </p:txBody>
      </p:sp>
      <p:sp>
        <p:nvSpPr>
          <p:cNvPr id="3" name="2 - Θέση περιεχομένου"/>
          <p:cNvSpPr>
            <a:spLocks noGrp="1"/>
          </p:cNvSpPr>
          <p:nvPr>
            <p:ph sz="quarter" idx="1"/>
          </p:nvPr>
        </p:nvSpPr>
        <p:spPr>
          <a:xfrm>
            <a:off x="214282" y="1142984"/>
            <a:ext cx="8715436" cy="5429288"/>
          </a:xfrm>
        </p:spPr>
        <p:txBody>
          <a:bodyPr>
            <a:normAutofit/>
          </a:bodyPr>
          <a:lstStyle/>
          <a:p>
            <a:pPr>
              <a:buNone/>
            </a:pPr>
            <a:r>
              <a:rPr lang="el-GR" sz="2200" u="sng" dirty="0" smtClean="0"/>
              <a:t>Το περιεχόμενο αναπτύσσεται σε τρεις θεματικές ενότητες:</a:t>
            </a:r>
          </a:p>
          <a:p>
            <a:r>
              <a:rPr lang="el-GR" sz="2200" dirty="0" smtClean="0"/>
              <a:t>Η πρώτη ενότητα περιλαμβάνει διαστάσεις της διαχείρισης σχολικής τάξης, που σχετίζονται με την οργάνωση και τη διεξαγωγή της διδασκαλίας, και περιγράφει διδακτικές πρακτικές που μπορούν να εφαρμοστούν για τη δημιουργία ενός περιβάλλοντος συντελεστικού της μάθησης. </a:t>
            </a:r>
          </a:p>
          <a:p>
            <a:r>
              <a:rPr lang="el-GR" sz="2200" dirty="0" smtClean="0"/>
              <a:t>Η δεύτερη εστιάζει στον ρόλο των διαπροσωπικών σχέσεων και επιδιώκει να παρουσιάσει τρόπους με τους οποίους μπορεί ο εκπαιδευτικός να συμβάλει στην ανάπτυξη θετικών διαπροσωπικών σχέσεων στην τάξη και στη συνεργασία με τους γονείς. </a:t>
            </a:r>
          </a:p>
          <a:p>
            <a:r>
              <a:rPr lang="el-GR" sz="2200" dirty="0" smtClean="0"/>
              <a:t>Στην τρίτη ενότητα περιγράφονται οι στρατηγικές που αφορούν στη διαχείριση της συμπεριφοράς των μαθητών και την αντιμετώπιση των προβλημάτων συμπεριφοράς που προκύπτουν στο πλαίσιο της τάξης. </a:t>
            </a:r>
          </a:p>
          <a:p>
            <a:pPr>
              <a:buNone/>
            </a:pP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00034" y="2143116"/>
            <a:ext cx="8186766" cy="1357322"/>
          </a:xfrm>
        </p:spPr>
        <p:txBody>
          <a:bodyPr>
            <a:normAutofit/>
          </a:bodyPr>
          <a:lstStyle/>
          <a:p>
            <a:pPr algn="ctr"/>
            <a:r>
              <a:rPr lang="el-GR" dirty="0" smtClean="0"/>
              <a:t>Ενότητα 1</a:t>
            </a:r>
            <a:r>
              <a:rPr lang="el-GR" baseline="30000" dirty="0" smtClean="0"/>
              <a:t>η</a:t>
            </a:r>
            <a:r>
              <a:rPr lang="el-GR" dirty="0" smtClean="0"/>
              <a:t> </a:t>
            </a:r>
            <a:br>
              <a:rPr lang="el-GR" dirty="0" smtClean="0"/>
            </a:br>
            <a:r>
              <a:rPr lang="el-GR" dirty="0" smtClean="0"/>
              <a:t>Διδακτικές πρακτικές </a:t>
            </a:r>
            <a:endParaRPr lang="el-GR" dirty="0"/>
          </a:p>
        </p:txBody>
      </p:sp>
      <p:pic>
        <p:nvPicPr>
          <p:cNvPr id="3" name="Εικόνα 2" descr="http://eslsterling.cmswiki.wikispaces.net/file/view/MP900439484.JPG/360445734/560x373/MP900439484.JPG"/>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933056"/>
            <a:ext cx="2818130" cy="1879600"/>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1533</TotalTime>
  <Words>3391</Words>
  <Application>Microsoft Office PowerPoint</Application>
  <PresentationFormat>Προβολή στην οθόνη (4:3)</PresentationFormat>
  <Paragraphs>274</Paragraphs>
  <Slides>42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Δικαιοσύνη</vt:lpstr>
      <vt:lpstr>Πιστοποίηση Ελληνομάθειας: Υποστήριξη και ποιοτική ανάδειξη της διδασκαλίας/ εκμάθησης της ελληνικής ως ξένης/ δεύτερης γλώσσας</vt:lpstr>
      <vt:lpstr>Διαχείριση σχολικής τάξης σε τάξεις συνεκπαίδευσης μαθητών με και χωρίς αναπηρία</vt:lpstr>
      <vt:lpstr>Διαχείριση σχολικής τάξης</vt:lpstr>
      <vt:lpstr>Διαστάσεις της διαχείρισης της σχολικής τάξης στη γενική εκπαίδευση</vt:lpstr>
      <vt:lpstr>Διαστάσεις της διαχείρισης σχολικής τάξης στις τάξεις συνεκπαίδευσης μαθητών, με και χωρίς αναπηρία</vt:lpstr>
      <vt:lpstr>Στόχοι της παρούσας παρουσίασης</vt:lpstr>
      <vt:lpstr>Παρουσίαση του PowerPoint</vt:lpstr>
      <vt:lpstr>Διάγραμμα παρουσίασης</vt:lpstr>
      <vt:lpstr>Ενότητα 1η  Διδακτικές πρακτικές </vt:lpstr>
      <vt:lpstr>Εισαγωγή</vt:lpstr>
      <vt:lpstr>1. Γνώση των ιδιαίτερων χαρακτηριστικών των μαθητών</vt:lpstr>
      <vt:lpstr>Τα ιδιαίτερα χαρακτηριστικά του μαθητή</vt:lpstr>
      <vt:lpstr>Παρουσίαση του PowerPoint</vt:lpstr>
      <vt:lpstr>Παρουσίαση του PowerPoint</vt:lpstr>
      <vt:lpstr>2. Διαχείριση του χρόνου </vt:lpstr>
      <vt:lpstr>Παρουσίαση του PowerPoint</vt:lpstr>
      <vt:lpstr>3. Οργάνωση του χώρου</vt:lpstr>
      <vt:lpstr>3. Οργάνωση του χώρου</vt:lpstr>
      <vt:lpstr>4. Διατύπωση των διδακτικών στόχων</vt:lpstr>
      <vt:lpstr>5. Διαμόρφωση των προσδοκιών σε σχέση με τους διδακτικούς στόχους</vt:lpstr>
      <vt:lpstr>5. Διαμόρφωση των προσδοκιών σε σχέση με τους διδακτικούς στόχους</vt:lpstr>
      <vt:lpstr>6. Επιλογή των δραστηριοτήτων και των εργασιών</vt:lpstr>
      <vt:lpstr>6. Επιλογή των δραστηριοτήτων και των εργασιών</vt:lpstr>
      <vt:lpstr>7. Προσαρμογή των εργασιών στις ανάγκες και τα ενδιαφέροντα των μαθητών</vt:lpstr>
      <vt:lpstr>7. Προσαρμογή των εργασιών στις ανάγκες και τα ενδιαφέροντα των μαθητών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8. Παρακολούθηση και υποστήριξη της προόδου των μαθητών</vt:lpstr>
      <vt:lpstr>9. Παροχή ευκαιριών για απόκριση</vt:lpstr>
      <vt:lpstr>Παρουσίαση του PowerPoint</vt:lpstr>
      <vt:lpstr>10. Εφαρμογή της ομαδοσυνεργατικής διδασκαλίας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 Α’ μέρους.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Σεραφειμ</dc:creator>
  <cp:lastModifiedBy>THOMAI ALEXIOU</cp:lastModifiedBy>
  <cp:revision>201</cp:revision>
  <dcterms:created xsi:type="dcterms:W3CDTF">2015-05-06T12:45:11Z</dcterms:created>
  <dcterms:modified xsi:type="dcterms:W3CDTF">2015-09-03T09:01:40Z</dcterms:modified>
</cp:coreProperties>
</file>