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90" r:id="rId3"/>
    <p:sldId id="260" r:id="rId4"/>
    <p:sldId id="258" r:id="rId5"/>
    <p:sldId id="259" r:id="rId6"/>
    <p:sldId id="261" r:id="rId7"/>
    <p:sldId id="262" r:id="rId8"/>
    <p:sldId id="265" r:id="rId9"/>
    <p:sldId id="263" r:id="rId10"/>
    <p:sldId id="266" r:id="rId11"/>
    <p:sldId id="264" r:id="rId12"/>
    <p:sldId id="270" r:id="rId13"/>
    <p:sldId id="267" r:id="rId14"/>
    <p:sldId id="272" r:id="rId15"/>
    <p:sldId id="271" r:id="rId16"/>
    <p:sldId id="273" r:id="rId17"/>
    <p:sldId id="274" r:id="rId18"/>
    <p:sldId id="277" r:id="rId19"/>
    <p:sldId id="275" r:id="rId20"/>
    <p:sldId id="276" r:id="rId21"/>
    <p:sldId id="278" r:id="rId22"/>
    <p:sldId id="279" r:id="rId23"/>
    <p:sldId id="280" r:id="rId24"/>
    <p:sldId id="281" r:id="rId25"/>
    <p:sldId id="282" r:id="rId26"/>
    <p:sldId id="284" r:id="rId27"/>
    <p:sldId id="283" r:id="rId28"/>
    <p:sldId id="285" r:id="rId29"/>
    <p:sldId id="286" r:id="rId30"/>
    <p:sldId id="287" r:id="rId31"/>
    <p:sldId id="268" r:id="rId32"/>
    <p:sldId id="269" r:id="rId33"/>
    <p:sldId id="288" r:id="rId34"/>
    <p:sldId id="289"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1314" y="-9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B5CD6-0C88-4242-9548-92BD56125EAE}"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l-GR"/>
        </a:p>
      </dgm:t>
    </dgm:pt>
    <dgm:pt modelId="{6A871F6F-8472-41FB-8AE5-7B62362831BD}">
      <dgm:prSet phldrT="[Κείμενο]" custT="1"/>
      <dgm:spPr/>
      <dgm:t>
        <a:bodyPr/>
        <a:lstStyle/>
        <a:p>
          <a:r>
            <a:rPr lang="el-GR" sz="2000" dirty="0" smtClean="0"/>
            <a:t>Δυσλεξία</a:t>
          </a:r>
          <a:endParaRPr lang="el-GR" sz="2000" dirty="0"/>
        </a:p>
      </dgm:t>
    </dgm:pt>
    <dgm:pt modelId="{1DCD267C-02BF-4C5F-903E-6080B6D90924}" type="parTrans" cxnId="{4EBC3ED6-3354-4248-917A-4EDF6DD38602}">
      <dgm:prSet/>
      <dgm:spPr/>
      <dgm:t>
        <a:bodyPr/>
        <a:lstStyle/>
        <a:p>
          <a:endParaRPr lang="el-GR"/>
        </a:p>
      </dgm:t>
    </dgm:pt>
    <dgm:pt modelId="{DDEB3674-E25F-4358-9C4E-E8B85641AEA0}" type="sibTrans" cxnId="{4EBC3ED6-3354-4248-917A-4EDF6DD38602}">
      <dgm:prSet/>
      <dgm:spPr/>
      <dgm:t>
        <a:bodyPr/>
        <a:lstStyle/>
        <a:p>
          <a:endParaRPr lang="el-GR"/>
        </a:p>
      </dgm:t>
    </dgm:pt>
    <dgm:pt modelId="{1EC012BE-E320-4B34-B061-7C151E7A1605}">
      <dgm:prSet phldrT="[Κείμενο]" custT="1"/>
      <dgm:spPr/>
      <dgm:t>
        <a:bodyPr/>
        <a:lstStyle/>
        <a:p>
          <a:r>
            <a:rPr lang="el-GR" sz="2000" dirty="0" smtClean="0"/>
            <a:t>Δυσορθογραφία</a:t>
          </a:r>
          <a:endParaRPr lang="el-GR" sz="2000" dirty="0"/>
        </a:p>
      </dgm:t>
    </dgm:pt>
    <dgm:pt modelId="{7962D0BD-4820-4F6E-A1BA-8F3AB64238F9}" type="parTrans" cxnId="{BF7D647B-AA03-4F97-83C5-A51DAF88FA30}">
      <dgm:prSet/>
      <dgm:spPr/>
      <dgm:t>
        <a:bodyPr/>
        <a:lstStyle/>
        <a:p>
          <a:endParaRPr lang="el-GR"/>
        </a:p>
      </dgm:t>
    </dgm:pt>
    <dgm:pt modelId="{2B34AACE-80B6-41E9-BA4D-9AA1DAE9522A}" type="sibTrans" cxnId="{BF7D647B-AA03-4F97-83C5-A51DAF88FA30}">
      <dgm:prSet/>
      <dgm:spPr/>
      <dgm:t>
        <a:bodyPr/>
        <a:lstStyle/>
        <a:p>
          <a:endParaRPr lang="el-GR"/>
        </a:p>
      </dgm:t>
    </dgm:pt>
    <dgm:pt modelId="{885F369B-DE2E-4B18-9340-9355599D48AA}">
      <dgm:prSet phldrT="[Κείμενο]" custT="1"/>
      <dgm:spPr/>
      <dgm:t>
        <a:bodyPr/>
        <a:lstStyle/>
        <a:p>
          <a:r>
            <a:rPr lang="el-GR" sz="2000" dirty="0" smtClean="0"/>
            <a:t>κ.ά.</a:t>
          </a:r>
          <a:endParaRPr lang="el-GR" sz="2000" dirty="0"/>
        </a:p>
      </dgm:t>
    </dgm:pt>
    <dgm:pt modelId="{9D044750-AAE4-4AF9-BFFA-A410457E5DFB}" type="parTrans" cxnId="{2DBDC5A2-4172-48D1-A106-6A34E33A2A3A}">
      <dgm:prSet/>
      <dgm:spPr/>
      <dgm:t>
        <a:bodyPr/>
        <a:lstStyle/>
        <a:p>
          <a:endParaRPr lang="el-GR"/>
        </a:p>
      </dgm:t>
    </dgm:pt>
    <dgm:pt modelId="{5C96B640-33AA-4318-956E-C3DAA2D74332}" type="sibTrans" cxnId="{2DBDC5A2-4172-48D1-A106-6A34E33A2A3A}">
      <dgm:prSet/>
      <dgm:spPr/>
      <dgm:t>
        <a:bodyPr/>
        <a:lstStyle/>
        <a:p>
          <a:endParaRPr lang="el-GR"/>
        </a:p>
      </dgm:t>
    </dgm:pt>
    <dgm:pt modelId="{FA86E6C1-A458-4F25-8253-A5C1A61676B0}" type="pres">
      <dgm:prSet presAssocID="{93FB5CD6-0C88-4242-9548-92BD56125EAE}" presName="Name0" presStyleCnt="0">
        <dgm:presLayoutVars>
          <dgm:chMax val="7"/>
          <dgm:chPref val="7"/>
          <dgm:dir/>
          <dgm:animLvl val="lvl"/>
        </dgm:presLayoutVars>
      </dgm:prSet>
      <dgm:spPr/>
      <dgm:t>
        <a:bodyPr/>
        <a:lstStyle/>
        <a:p>
          <a:endParaRPr lang="el-GR"/>
        </a:p>
      </dgm:t>
    </dgm:pt>
    <dgm:pt modelId="{5C4AACE7-7535-425D-A959-9018155E2E39}" type="pres">
      <dgm:prSet presAssocID="{6A871F6F-8472-41FB-8AE5-7B62362831BD}" presName="Accent1" presStyleCnt="0"/>
      <dgm:spPr/>
    </dgm:pt>
    <dgm:pt modelId="{7495E417-D471-4313-B38C-3224D39EC500}" type="pres">
      <dgm:prSet presAssocID="{6A871F6F-8472-41FB-8AE5-7B62362831BD}" presName="Accent" presStyleLbl="node1" presStyleIdx="0" presStyleCnt="3" custScaleX="122284"/>
      <dgm:spPr/>
    </dgm:pt>
    <dgm:pt modelId="{1E252DB4-DBBC-4384-B0E6-8711FDD86498}" type="pres">
      <dgm:prSet presAssocID="{6A871F6F-8472-41FB-8AE5-7B62362831BD}" presName="Parent1" presStyleLbl="revTx" presStyleIdx="0" presStyleCnt="3" custScaleX="146016">
        <dgm:presLayoutVars>
          <dgm:chMax val="1"/>
          <dgm:chPref val="1"/>
          <dgm:bulletEnabled val="1"/>
        </dgm:presLayoutVars>
      </dgm:prSet>
      <dgm:spPr/>
      <dgm:t>
        <a:bodyPr/>
        <a:lstStyle/>
        <a:p>
          <a:endParaRPr lang="el-GR"/>
        </a:p>
      </dgm:t>
    </dgm:pt>
    <dgm:pt modelId="{12724D3F-EDEA-499B-8661-497C06CE95D6}" type="pres">
      <dgm:prSet presAssocID="{1EC012BE-E320-4B34-B061-7C151E7A1605}" presName="Accent2" presStyleCnt="0"/>
      <dgm:spPr/>
    </dgm:pt>
    <dgm:pt modelId="{6FDEE58A-9116-4ADE-ADC9-403E2B8D1C09}" type="pres">
      <dgm:prSet presAssocID="{1EC012BE-E320-4B34-B061-7C151E7A1605}" presName="Accent" presStyleLbl="node1" presStyleIdx="1" presStyleCnt="3" custScaleX="133715"/>
      <dgm:spPr/>
    </dgm:pt>
    <dgm:pt modelId="{1F07CD5B-3588-4755-98FB-38375FFC561E}" type="pres">
      <dgm:prSet presAssocID="{1EC012BE-E320-4B34-B061-7C151E7A1605}" presName="Parent2" presStyleLbl="revTx" presStyleIdx="1" presStyleCnt="3" custScaleX="235473">
        <dgm:presLayoutVars>
          <dgm:chMax val="1"/>
          <dgm:chPref val="1"/>
          <dgm:bulletEnabled val="1"/>
        </dgm:presLayoutVars>
      </dgm:prSet>
      <dgm:spPr/>
      <dgm:t>
        <a:bodyPr/>
        <a:lstStyle/>
        <a:p>
          <a:endParaRPr lang="el-GR"/>
        </a:p>
      </dgm:t>
    </dgm:pt>
    <dgm:pt modelId="{DC2248D0-6E62-4A85-A52C-619FC2E0E0B3}" type="pres">
      <dgm:prSet presAssocID="{885F369B-DE2E-4B18-9340-9355599D48AA}" presName="Accent3" presStyleCnt="0"/>
      <dgm:spPr/>
    </dgm:pt>
    <dgm:pt modelId="{A688988A-8A6E-41C1-BFCF-E08372106A46}" type="pres">
      <dgm:prSet presAssocID="{885F369B-DE2E-4B18-9340-9355599D48AA}" presName="Accent" presStyleLbl="node1" presStyleIdx="2" presStyleCnt="3"/>
      <dgm:spPr/>
    </dgm:pt>
    <dgm:pt modelId="{56FB95FC-90C6-41D9-BC48-EC28DD44538A}" type="pres">
      <dgm:prSet presAssocID="{885F369B-DE2E-4B18-9340-9355599D48AA}" presName="Parent3" presStyleLbl="revTx" presStyleIdx="2" presStyleCnt="3">
        <dgm:presLayoutVars>
          <dgm:chMax val="1"/>
          <dgm:chPref val="1"/>
          <dgm:bulletEnabled val="1"/>
        </dgm:presLayoutVars>
      </dgm:prSet>
      <dgm:spPr/>
      <dgm:t>
        <a:bodyPr/>
        <a:lstStyle/>
        <a:p>
          <a:endParaRPr lang="el-GR"/>
        </a:p>
      </dgm:t>
    </dgm:pt>
  </dgm:ptLst>
  <dgm:cxnLst>
    <dgm:cxn modelId="{BF7D647B-AA03-4F97-83C5-A51DAF88FA30}" srcId="{93FB5CD6-0C88-4242-9548-92BD56125EAE}" destId="{1EC012BE-E320-4B34-B061-7C151E7A1605}" srcOrd="1" destOrd="0" parTransId="{7962D0BD-4820-4F6E-A1BA-8F3AB64238F9}" sibTransId="{2B34AACE-80B6-41E9-BA4D-9AA1DAE9522A}"/>
    <dgm:cxn modelId="{4EBC3ED6-3354-4248-917A-4EDF6DD38602}" srcId="{93FB5CD6-0C88-4242-9548-92BD56125EAE}" destId="{6A871F6F-8472-41FB-8AE5-7B62362831BD}" srcOrd="0" destOrd="0" parTransId="{1DCD267C-02BF-4C5F-903E-6080B6D90924}" sibTransId="{DDEB3674-E25F-4358-9C4E-E8B85641AEA0}"/>
    <dgm:cxn modelId="{2DBDC5A2-4172-48D1-A106-6A34E33A2A3A}" srcId="{93FB5CD6-0C88-4242-9548-92BD56125EAE}" destId="{885F369B-DE2E-4B18-9340-9355599D48AA}" srcOrd="2" destOrd="0" parTransId="{9D044750-AAE4-4AF9-BFFA-A410457E5DFB}" sibTransId="{5C96B640-33AA-4318-956E-C3DAA2D74332}"/>
    <dgm:cxn modelId="{5CA8A25F-1DA4-4160-9238-5B0EFC2C4688}" type="presOf" srcId="{1EC012BE-E320-4B34-B061-7C151E7A1605}" destId="{1F07CD5B-3588-4755-98FB-38375FFC561E}" srcOrd="0" destOrd="0" presId="urn:microsoft.com/office/officeart/2009/layout/CircleArrowProcess"/>
    <dgm:cxn modelId="{37525174-A482-4BE6-8A94-A63674BA786D}" type="presOf" srcId="{885F369B-DE2E-4B18-9340-9355599D48AA}" destId="{56FB95FC-90C6-41D9-BC48-EC28DD44538A}" srcOrd="0" destOrd="0" presId="urn:microsoft.com/office/officeart/2009/layout/CircleArrowProcess"/>
    <dgm:cxn modelId="{7CE4F3C0-A0C0-465C-811E-937B65543712}" type="presOf" srcId="{93FB5CD6-0C88-4242-9548-92BD56125EAE}" destId="{FA86E6C1-A458-4F25-8253-A5C1A61676B0}" srcOrd="0" destOrd="0" presId="urn:microsoft.com/office/officeart/2009/layout/CircleArrowProcess"/>
    <dgm:cxn modelId="{7879C7EC-9AB4-443A-B8A8-288909D5BE6A}" type="presOf" srcId="{6A871F6F-8472-41FB-8AE5-7B62362831BD}" destId="{1E252DB4-DBBC-4384-B0E6-8711FDD86498}" srcOrd="0" destOrd="0" presId="urn:microsoft.com/office/officeart/2009/layout/CircleArrowProcess"/>
    <dgm:cxn modelId="{E5CB650C-5C60-4573-8989-8BB5223B14C0}" type="presParOf" srcId="{FA86E6C1-A458-4F25-8253-A5C1A61676B0}" destId="{5C4AACE7-7535-425D-A959-9018155E2E39}" srcOrd="0" destOrd="0" presId="urn:microsoft.com/office/officeart/2009/layout/CircleArrowProcess"/>
    <dgm:cxn modelId="{1DE3BC84-CD99-45BF-A043-7D6F19F39570}" type="presParOf" srcId="{5C4AACE7-7535-425D-A959-9018155E2E39}" destId="{7495E417-D471-4313-B38C-3224D39EC500}" srcOrd="0" destOrd="0" presId="urn:microsoft.com/office/officeart/2009/layout/CircleArrowProcess"/>
    <dgm:cxn modelId="{E1CF48C3-6163-4D4B-95ED-5CE171399904}" type="presParOf" srcId="{FA86E6C1-A458-4F25-8253-A5C1A61676B0}" destId="{1E252DB4-DBBC-4384-B0E6-8711FDD86498}" srcOrd="1" destOrd="0" presId="urn:microsoft.com/office/officeart/2009/layout/CircleArrowProcess"/>
    <dgm:cxn modelId="{4E1FD4A7-FA60-480D-A923-CEE81C6CAE3C}" type="presParOf" srcId="{FA86E6C1-A458-4F25-8253-A5C1A61676B0}" destId="{12724D3F-EDEA-499B-8661-497C06CE95D6}" srcOrd="2" destOrd="0" presId="urn:microsoft.com/office/officeart/2009/layout/CircleArrowProcess"/>
    <dgm:cxn modelId="{81028788-53DC-423E-9983-9981BFAD8D7F}" type="presParOf" srcId="{12724D3F-EDEA-499B-8661-497C06CE95D6}" destId="{6FDEE58A-9116-4ADE-ADC9-403E2B8D1C09}" srcOrd="0" destOrd="0" presId="urn:microsoft.com/office/officeart/2009/layout/CircleArrowProcess"/>
    <dgm:cxn modelId="{00FD020B-154F-4C35-B537-581C2C1D8BE7}" type="presParOf" srcId="{FA86E6C1-A458-4F25-8253-A5C1A61676B0}" destId="{1F07CD5B-3588-4755-98FB-38375FFC561E}" srcOrd="3" destOrd="0" presId="urn:microsoft.com/office/officeart/2009/layout/CircleArrowProcess"/>
    <dgm:cxn modelId="{A4F6DB66-46CB-4134-942C-1C122B2A897A}" type="presParOf" srcId="{FA86E6C1-A458-4F25-8253-A5C1A61676B0}" destId="{DC2248D0-6E62-4A85-A52C-619FC2E0E0B3}" srcOrd="4" destOrd="0" presId="urn:microsoft.com/office/officeart/2009/layout/CircleArrowProcess"/>
    <dgm:cxn modelId="{5CC02822-B015-45AE-9AE6-C661D5DEF964}" type="presParOf" srcId="{DC2248D0-6E62-4A85-A52C-619FC2E0E0B3}" destId="{A688988A-8A6E-41C1-BFCF-E08372106A46}" srcOrd="0" destOrd="0" presId="urn:microsoft.com/office/officeart/2009/layout/CircleArrowProcess"/>
    <dgm:cxn modelId="{B572CA8E-806F-45CA-B9E8-3E0A680EE803}" type="presParOf" srcId="{FA86E6C1-A458-4F25-8253-A5C1A61676B0}" destId="{56FB95FC-90C6-41D9-BC48-EC28DD44538A}"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5E417-D471-4313-B38C-3224D39EC500}">
      <dsp:nvSpPr>
        <dsp:cNvPr id="0" name=""/>
        <dsp:cNvSpPr/>
      </dsp:nvSpPr>
      <dsp:spPr>
        <a:xfrm>
          <a:off x="2035555" y="0"/>
          <a:ext cx="2128429" cy="174082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252DB4-DBBC-4384-B0E6-8711FDD86498}">
      <dsp:nvSpPr>
        <dsp:cNvPr id="0" name=""/>
        <dsp:cNvSpPr/>
      </dsp:nvSpPr>
      <dsp:spPr>
        <a:xfrm>
          <a:off x="2391678" y="628491"/>
          <a:ext cx="1412262" cy="48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Δυσλεξία</a:t>
          </a:r>
          <a:endParaRPr lang="el-GR" sz="2000" kern="1200" dirty="0"/>
        </a:p>
      </dsp:txBody>
      <dsp:txXfrm>
        <a:off x="2391678" y="628491"/>
        <a:ext cx="1412262" cy="483482"/>
      </dsp:txXfrm>
    </dsp:sp>
    <dsp:sp modelId="{6FDEE58A-9116-4ADE-ADC9-403E2B8D1C09}">
      <dsp:nvSpPr>
        <dsp:cNvPr id="0" name=""/>
        <dsp:cNvSpPr/>
      </dsp:nvSpPr>
      <dsp:spPr>
        <a:xfrm>
          <a:off x="1452638" y="1000234"/>
          <a:ext cx="2327392" cy="174082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07CD5B-3588-4755-98FB-38375FFC561E}">
      <dsp:nvSpPr>
        <dsp:cNvPr id="0" name=""/>
        <dsp:cNvSpPr/>
      </dsp:nvSpPr>
      <dsp:spPr>
        <a:xfrm>
          <a:off x="1477591" y="1634511"/>
          <a:ext cx="2277487" cy="48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Δυσορθογραφία</a:t>
          </a:r>
          <a:endParaRPr lang="el-GR" sz="2000" kern="1200" dirty="0"/>
        </a:p>
      </dsp:txBody>
      <dsp:txXfrm>
        <a:off x="1477591" y="1634511"/>
        <a:ext cx="2277487" cy="483482"/>
      </dsp:txXfrm>
    </dsp:sp>
    <dsp:sp modelId="{A688988A-8A6E-41C1-BFCF-E08372106A46}">
      <dsp:nvSpPr>
        <dsp:cNvPr id="0" name=""/>
        <dsp:cNvSpPr/>
      </dsp:nvSpPr>
      <dsp:spPr>
        <a:xfrm>
          <a:off x="2353371" y="2120163"/>
          <a:ext cx="1495412" cy="149601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B95FC-90C6-41D9-BC48-EC28DD44538A}">
      <dsp:nvSpPr>
        <dsp:cNvPr id="0" name=""/>
        <dsp:cNvSpPr/>
      </dsp:nvSpPr>
      <dsp:spPr>
        <a:xfrm>
          <a:off x="2616498" y="2641978"/>
          <a:ext cx="967196" cy="48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κ.ά.</a:t>
          </a:r>
          <a:endParaRPr lang="el-GR" sz="2000" kern="1200" dirty="0"/>
        </a:p>
      </dsp:txBody>
      <dsp:txXfrm>
        <a:off x="2616498" y="2641978"/>
        <a:ext cx="967196" cy="48348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Ορθογώνιο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Στρογγυλεμένο ορθογώνιο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Υπότιτλο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p:txBody>
          <a:bodyPr/>
          <a:lstStyle/>
          <a:p>
            <a:fld id="{79672A4B-C878-4202-80C9-32D0A0221316}" type="datetimeFigureOut">
              <a:rPr lang="el-GR" smtClean="0"/>
              <a:t>9/8/2016</a:t>
            </a:fld>
            <a:endParaRPr lang="el-GR" dirty="0"/>
          </a:p>
        </p:txBody>
      </p:sp>
      <p:sp>
        <p:nvSpPr>
          <p:cNvPr id="17" name="Θέση υποσέλιδου 16"/>
          <p:cNvSpPr>
            <a:spLocks noGrp="1"/>
          </p:cNvSpPr>
          <p:nvPr>
            <p:ph type="ftr" sz="quarter" idx="11"/>
          </p:nvPr>
        </p:nvSpPr>
        <p:spPr/>
        <p:txBody>
          <a:bodyPr/>
          <a:lstStyle/>
          <a:p>
            <a:endParaRPr lang="el-GR" dirty="0"/>
          </a:p>
        </p:txBody>
      </p:sp>
      <p:sp>
        <p:nvSpPr>
          <p:cNvPr id="29" name="Θέση αριθμού διαφάνειας 28"/>
          <p:cNvSpPr>
            <a:spLocks noGrp="1"/>
          </p:cNvSpPr>
          <p:nvPr>
            <p:ph type="sldNum" sz="quarter" idx="12"/>
          </p:nvPr>
        </p:nvSpPr>
        <p:spPr/>
        <p:txBody>
          <a:bodyPr lIns="0" tIns="0" rIns="0" bIns="0">
            <a:noAutofit/>
          </a:bodyPr>
          <a:lstStyle>
            <a:lvl1pPr>
              <a:defRPr sz="1400">
                <a:solidFill>
                  <a:srgbClr val="FFFFFF"/>
                </a:solidFill>
              </a:defRPr>
            </a:lvl1pPr>
          </a:lstStyle>
          <a:p>
            <a:fld id="{27221AA5-455F-4E8E-8F10-3DF87740F883}" type="slidenum">
              <a:rPr lang="el-GR" smtClean="0"/>
              <a:t>‹#›</a:t>
            </a:fld>
            <a:endParaRPr lang="el-GR" dirty="0"/>
          </a:p>
        </p:txBody>
      </p:sp>
      <p:sp>
        <p:nvSpPr>
          <p:cNvPr id="7" name="Ορθογώνιο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79672A4B-C878-4202-80C9-32D0A0221316}" type="datetimeFigureOut">
              <a:rPr lang="el-GR" smtClean="0"/>
              <a:t>9/8/2016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27221AA5-455F-4E8E-8F10-3DF87740F883}"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1"/>
            <a:ext cx="201168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914400" y="274640"/>
            <a:ext cx="55626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79672A4B-C878-4202-80C9-32D0A0221316}" type="datetimeFigureOut">
              <a:rPr lang="el-GR" smtClean="0"/>
              <a:t>9/8/2016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27221AA5-455F-4E8E-8F10-3DF87740F883}"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4" name="Θέση ημερομηνίας 3"/>
          <p:cNvSpPr>
            <a:spLocks noGrp="1"/>
          </p:cNvSpPr>
          <p:nvPr>
            <p:ph type="dt" sz="half" idx="10"/>
          </p:nvPr>
        </p:nvSpPr>
        <p:spPr/>
        <p:txBody>
          <a:bodyPr/>
          <a:lstStyle/>
          <a:p>
            <a:fld id="{79672A4B-C878-4202-80C9-32D0A0221316}" type="datetimeFigureOut">
              <a:rPr lang="el-GR" smtClean="0"/>
              <a:t>9/8/2016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27221AA5-455F-4E8E-8F10-3DF87740F883}" type="slidenum">
              <a:rPr lang="el-GR" smtClean="0"/>
              <a:t>‹#›</a:t>
            </a:fld>
            <a:endParaRPr lang="el-GR" dirty="0"/>
          </a:p>
        </p:txBody>
      </p:sp>
      <p:sp>
        <p:nvSpPr>
          <p:cNvPr id="8" name="Θέση περιεχομένου 7"/>
          <p:cNvSpPr>
            <a:spLocks noGrp="1"/>
          </p:cNvSpPr>
          <p:nvPr>
            <p:ph sz="quarter" idx="1"/>
          </p:nvPr>
        </p:nvSpPr>
        <p:spPr>
          <a:xfrm>
            <a:off x="914400" y="1447800"/>
            <a:ext cx="7772400" cy="4572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Ορθογώνιο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Στρογγυλεμένο ορθογώνιο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79672A4B-C878-4202-80C9-32D0A0221316}" type="datetimeFigureOut">
              <a:rPr lang="el-GR" smtClean="0"/>
              <a:t>9/8/2016</a:t>
            </a:fld>
            <a:endParaRPr lang="el-GR" dirty="0"/>
          </a:p>
        </p:txBody>
      </p:sp>
      <p:sp>
        <p:nvSpPr>
          <p:cNvPr id="5" name="Θέση υποσέλιδου 4"/>
          <p:cNvSpPr>
            <a:spLocks noGrp="1"/>
          </p:cNvSpPr>
          <p:nvPr>
            <p:ph type="ftr" sz="quarter" idx="11"/>
          </p:nvPr>
        </p:nvSpPr>
        <p:spPr>
          <a:xfrm>
            <a:off x="800100" y="6172200"/>
            <a:ext cx="4000500" cy="457200"/>
          </a:xfrm>
        </p:spPr>
        <p:txBody>
          <a:bodyPr/>
          <a:lstStyle/>
          <a:p>
            <a:endParaRPr lang="el-GR" dirty="0"/>
          </a:p>
        </p:txBody>
      </p:sp>
      <p:sp>
        <p:nvSpPr>
          <p:cNvPr id="7" name="Ορθογώνιο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Ορθογώνιο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Ορθογώνιο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Θέση αριθμού διαφάνειας 5"/>
          <p:cNvSpPr>
            <a:spLocks noGrp="1"/>
          </p:cNvSpPr>
          <p:nvPr>
            <p:ph type="sldNum" sz="quarter" idx="12"/>
          </p:nvPr>
        </p:nvSpPr>
        <p:spPr>
          <a:xfrm>
            <a:off x="146304" y="6208776"/>
            <a:ext cx="457200" cy="457200"/>
          </a:xfrm>
        </p:spPr>
        <p:txBody>
          <a:bodyPr/>
          <a:lstStyle/>
          <a:p>
            <a:fld id="{27221AA5-455F-4E8E-8F10-3DF87740F883}" type="slidenum">
              <a:rPr lang="el-GR" smtClean="0"/>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79672A4B-C878-4202-80C9-32D0A0221316}" type="datetimeFigureOut">
              <a:rPr lang="el-GR" smtClean="0"/>
              <a:t>9/8/2016</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27221AA5-455F-4E8E-8F10-3DF87740F883}" type="slidenum">
              <a:rPr lang="el-GR" smtClean="0"/>
              <a:t>‹#›</a:t>
            </a:fld>
            <a:endParaRPr lang="el-GR" dirty="0"/>
          </a:p>
        </p:txBody>
      </p:sp>
      <p:sp>
        <p:nvSpPr>
          <p:cNvPr id="9" name="Θέση περιεχομένου 8"/>
          <p:cNvSpPr>
            <a:spLocks noGrp="1"/>
          </p:cNvSpPr>
          <p:nvPr>
            <p:ph sz="quarter" idx="1"/>
          </p:nvPr>
        </p:nvSpPr>
        <p:spPr>
          <a:xfrm>
            <a:off x="914400" y="1447800"/>
            <a:ext cx="3749040" cy="4572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933950" y="1447800"/>
            <a:ext cx="3749040" cy="4572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273050"/>
            <a:ext cx="7772400" cy="1143000"/>
          </a:xfrm>
        </p:spPr>
        <p:txBody>
          <a:bodyPr anchor="b" anchorCtr="0"/>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7" name="Θέση ημερομηνίας 6"/>
          <p:cNvSpPr>
            <a:spLocks noGrp="1"/>
          </p:cNvSpPr>
          <p:nvPr>
            <p:ph type="dt" sz="half" idx="10"/>
          </p:nvPr>
        </p:nvSpPr>
        <p:spPr/>
        <p:txBody>
          <a:bodyPr/>
          <a:lstStyle/>
          <a:p>
            <a:fld id="{79672A4B-C878-4202-80C9-32D0A0221316}" type="datetimeFigureOut">
              <a:rPr lang="el-GR" smtClean="0"/>
              <a:t>9/8/2016</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27221AA5-455F-4E8E-8F10-3DF87740F883}" type="slidenum">
              <a:rPr lang="el-GR" smtClean="0"/>
              <a:t>‹#›</a:t>
            </a:fld>
            <a:endParaRPr lang="el-GR" dirty="0"/>
          </a:p>
        </p:txBody>
      </p:sp>
      <p:sp>
        <p:nvSpPr>
          <p:cNvPr id="11" name="Θέση περιεχομένου 10"/>
          <p:cNvSpPr>
            <a:spLocks noGrp="1"/>
          </p:cNvSpPr>
          <p:nvPr>
            <p:ph sz="half" idx="2"/>
          </p:nvPr>
        </p:nvSpPr>
        <p:spPr>
          <a:xfrm>
            <a:off x="914400" y="2247900"/>
            <a:ext cx="3733800" cy="38862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4"/>
          </p:nvPr>
        </p:nvSpPr>
        <p:spPr>
          <a:xfrm>
            <a:off x="4953000" y="2247900"/>
            <a:ext cx="3733800" cy="38862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79672A4B-C878-4202-80C9-32D0A0221316}" type="datetimeFigureOut">
              <a:rPr lang="el-GR" smtClean="0"/>
              <a:t>9/8/2016</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27221AA5-455F-4E8E-8F10-3DF87740F883}"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9672A4B-C878-4202-80C9-32D0A0221316}" type="datetimeFigureOut">
              <a:rPr lang="el-GR" smtClean="0"/>
              <a:t>9/8/2016</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27221AA5-455F-4E8E-8F10-3DF87740F883}"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Στρογγυλεμένο ορθογώνιο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79672A4B-C878-4202-80C9-32D0A0221316}" type="datetimeFigureOut">
              <a:rPr lang="el-GR" smtClean="0"/>
              <a:t>9/8/2016</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27221AA5-455F-4E8E-8F10-3DF87740F883}" type="slidenum">
              <a:rPr lang="el-GR" smtClean="0"/>
              <a:t>‹#›</a:t>
            </a:fld>
            <a:endParaRPr lang="el-GR" dirty="0"/>
          </a:p>
        </p:txBody>
      </p:sp>
      <p:sp>
        <p:nvSpPr>
          <p:cNvPr id="11" name="Θέση περιεχομένου 10"/>
          <p:cNvSpPr>
            <a:spLocks noGrp="1"/>
          </p:cNvSpPr>
          <p:nvPr>
            <p:ph sz="quarter" idx="1"/>
          </p:nvPr>
        </p:nvSpPr>
        <p:spPr>
          <a:xfrm>
            <a:off x="2971800" y="1600200"/>
            <a:ext cx="5715000" cy="44958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Στυλ κύριου τίτλου</a:t>
            </a:r>
            <a:endParaRPr kumimoji="0" lang="en-US"/>
          </a:p>
        </p:txBody>
      </p:sp>
      <p:sp>
        <p:nvSpPr>
          <p:cNvPr id="4" name="Θέση κειμένου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79672A4B-C878-4202-80C9-32D0A0221316}" type="datetimeFigureOut">
              <a:rPr lang="el-GR" smtClean="0"/>
              <a:t>9/8/2016</a:t>
            </a:fld>
            <a:endParaRPr lang="el-GR" dirty="0"/>
          </a:p>
        </p:txBody>
      </p:sp>
      <p:sp>
        <p:nvSpPr>
          <p:cNvPr id="6" name="Θέση υποσέλιδου 5"/>
          <p:cNvSpPr>
            <a:spLocks noGrp="1"/>
          </p:cNvSpPr>
          <p:nvPr>
            <p:ph type="ftr" sz="quarter" idx="11"/>
          </p:nvPr>
        </p:nvSpPr>
        <p:spPr>
          <a:xfrm>
            <a:off x="914400" y="6172200"/>
            <a:ext cx="3886200" cy="457200"/>
          </a:xfrm>
        </p:spPr>
        <p:txBody>
          <a:bodyPr/>
          <a:lstStyle/>
          <a:p>
            <a:endParaRPr lang="el-GR" dirty="0"/>
          </a:p>
        </p:txBody>
      </p:sp>
      <p:sp>
        <p:nvSpPr>
          <p:cNvPr id="7" name="Θέση αριθμού διαφάνειας 6"/>
          <p:cNvSpPr>
            <a:spLocks noGrp="1"/>
          </p:cNvSpPr>
          <p:nvPr>
            <p:ph type="sldNum" sz="quarter" idx="12"/>
          </p:nvPr>
        </p:nvSpPr>
        <p:spPr>
          <a:xfrm>
            <a:off x="146304" y="6208776"/>
            <a:ext cx="457200" cy="457200"/>
          </a:xfrm>
        </p:spPr>
        <p:txBody>
          <a:bodyPr/>
          <a:lstStyle/>
          <a:p>
            <a:fld id="{27221AA5-455F-4E8E-8F10-3DF87740F883}" type="slidenum">
              <a:rPr lang="el-GR" smtClean="0"/>
              <a:t>‹#›</a:t>
            </a:fld>
            <a:endParaRPr lang="el-GR" dirty="0"/>
          </a:p>
        </p:txBody>
      </p:sp>
      <p:sp>
        <p:nvSpPr>
          <p:cNvPr id="11" name="Ορθογώνιο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Ορθογώνιο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Θέση εικόνας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Ορθογώνιο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Στρογγυλεμένο ορθογώνιο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Θέση τίτλου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9672A4B-C878-4202-80C9-32D0A0221316}" type="datetimeFigureOut">
              <a:rPr lang="el-GR" smtClean="0"/>
              <a:t>9/8/2016</a:t>
            </a:fld>
            <a:endParaRPr lang="el-GR" dirty="0"/>
          </a:p>
        </p:txBody>
      </p:sp>
      <p:sp>
        <p:nvSpPr>
          <p:cNvPr id="3" name="Θέση υποσέλιδου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dirty="0"/>
          </a:p>
        </p:txBody>
      </p:sp>
      <p:sp>
        <p:nvSpPr>
          <p:cNvPr id="23" name="Θέση αριθμού διαφάνειας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7221AA5-455F-4E8E-8F10-3DF87740F883}" type="slidenum">
              <a:rPr lang="el-GR" smtClean="0"/>
              <a:t>‹#›</a:t>
            </a:fld>
            <a:endParaRPr lang="el-GR"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3284984"/>
            <a:ext cx="7848872" cy="2952328"/>
          </a:xfrm>
        </p:spPr>
        <p:txBody>
          <a:bodyPr>
            <a:normAutofit fontScale="92500" lnSpcReduction="20000"/>
          </a:bodyPr>
          <a:lstStyle/>
          <a:p>
            <a:pPr>
              <a:defRPr/>
            </a:pPr>
            <a:r>
              <a:rPr lang="el-GR" altLang="el-GR" b="1" dirty="0" smtClean="0">
                <a:solidFill>
                  <a:schemeClr val="tx1">
                    <a:lumMod val="85000"/>
                    <a:lumOff val="15000"/>
                  </a:schemeClr>
                </a:solidFill>
              </a:rPr>
              <a:t>Μαθησιακές δυσκολίες  και εκμάθηση της  </a:t>
            </a:r>
            <a:r>
              <a:rPr lang="el-GR" altLang="el-GR" b="1" dirty="0">
                <a:solidFill>
                  <a:schemeClr val="tx1">
                    <a:lumMod val="85000"/>
                    <a:lumOff val="15000"/>
                  </a:schemeClr>
                </a:solidFill>
              </a:rPr>
              <a:t>ελληνικής γλώσσας ως </a:t>
            </a:r>
            <a:r>
              <a:rPr lang="el-GR" altLang="el-GR" b="1" dirty="0" smtClean="0">
                <a:solidFill>
                  <a:schemeClr val="tx1">
                    <a:lumMod val="85000"/>
                    <a:lumOff val="15000"/>
                  </a:schemeClr>
                </a:solidFill>
              </a:rPr>
              <a:t>δεύτερης/ξένης</a:t>
            </a:r>
            <a:endParaRPr lang="en-US" altLang="el-GR" b="1" dirty="0">
              <a:solidFill>
                <a:schemeClr val="tx1">
                  <a:lumMod val="85000"/>
                  <a:lumOff val="15000"/>
                </a:schemeClr>
              </a:solidFill>
            </a:endParaRPr>
          </a:p>
          <a:p>
            <a:pPr>
              <a:lnSpc>
                <a:spcPct val="80000"/>
              </a:lnSpc>
              <a:defRPr/>
            </a:pPr>
            <a:r>
              <a:rPr lang="el-GR" altLang="el-GR" b="1" dirty="0">
                <a:solidFill>
                  <a:schemeClr val="tx1">
                    <a:lumMod val="85000"/>
                    <a:lumOff val="15000"/>
                  </a:schemeClr>
                </a:solidFill>
              </a:rPr>
              <a:t>Επιστημονικός Υπεύθυνος Πράξης: Ι. Ν. </a:t>
            </a:r>
            <a:r>
              <a:rPr lang="el-GR" altLang="el-GR" b="1" dirty="0" err="1">
                <a:solidFill>
                  <a:schemeClr val="tx1">
                    <a:lumMod val="85000"/>
                    <a:lumOff val="15000"/>
                  </a:schemeClr>
                </a:solidFill>
              </a:rPr>
              <a:t>Καζάζης</a:t>
            </a:r>
            <a:endParaRPr lang="el-GR" altLang="el-GR" b="1" dirty="0">
              <a:solidFill>
                <a:schemeClr val="tx1">
                  <a:lumMod val="85000"/>
                  <a:lumOff val="15000"/>
                </a:schemeClr>
              </a:solidFill>
            </a:endParaRPr>
          </a:p>
          <a:p>
            <a:pPr>
              <a:lnSpc>
                <a:spcPct val="80000"/>
              </a:lnSpc>
              <a:defRPr/>
            </a:pPr>
            <a:r>
              <a:rPr lang="el-GR" altLang="el-GR" b="1" dirty="0">
                <a:solidFill>
                  <a:schemeClr val="tx1">
                    <a:lumMod val="85000"/>
                    <a:lumOff val="15000"/>
                  </a:schemeClr>
                </a:solidFill>
              </a:rPr>
              <a:t>Υπεύθυνες παραδοτέου</a:t>
            </a:r>
            <a:r>
              <a:rPr lang="en-US" altLang="el-GR" b="1" dirty="0">
                <a:solidFill>
                  <a:schemeClr val="tx1">
                    <a:lumMod val="85000"/>
                    <a:lumOff val="15000"/>
                  </a:schemeClr>
                </a:solidFill>
              </a:rPr>
              <a:t>:</a:t>
            </a:r>
            <a:r>
              <a:rPr lang="el-GR" altLang="el-GR" b="1" dirty="0">
                <a:solidFill>
                  <a:schemeClr val="tx1">
                    <a:lumMod val="85000"/>
                    <a:lumOff val="15000"/>
                  </a:schemeClr>
                </a:solidFill>
              </a:rPr>
              <a:t> </a:t>
            </a:r>
          </a:p>
          <a:p>
            <a:pPr>
              <a:lnSpc>
                <a:spcPct val="80000"/>
              </a:lnSpc>
              <a:defRPr/>
            </a:pPr>
            <a:r>
              <a:rPr lang="el-GR" altLang="el-GR" b="1" dirty="0">
                <a:solidFill>
                  <a:schemeClr val="tx1">
                    <a:lumMod val="85000"/>
                    <a:lumOff val="15000"/>
                  </a:schemeClr>
                </a:solidFill>
              </a:rPr>
              <a:t>Άννα Κοκκινίδου και Μαρία Δημητρακοπούλου</a:t>
            </a:r>
          </a:p>
          <a:p>
            <a:pPr>
              <a:lnSpc>
                <a:spcPct val="80000"/>
              </a:lnSpc>
              <a:defRPr/>
            </a:pPr>
            <a:r>
              <a:rPr lang="el-GR" altLang="el-GR" b="1" dirty="0">
                <a:solidFill>
                  <a:schemeClr val="tx1">
                    <a:lumMod val="85000"/>
                    <a:lumOff val="15000"/>
                  </a:schemeClr>
                </a:solidFill>
              </a:rPr>
              <a:t>Επιστημονική συνεργάτιδα</a:t>
            </a:r>
            <a:r>
              <a:rPr lang="en-US" altLang="el-GR" b="1" dirty="0">
                <a:solidFill>
                  <a:schemeClr val="tx1">
                    <a:lumMod val="85000"/>
                    <a:lumOff val="15000"/>
                  </a:schemeClr>
                </a:solidFill>
              </a:rPr>
              <a:t>: </a:t>
            </a:r>
            <a:r>
              <a:rPr lang="el-GR" altLang="el-GR" b="1" dirty="0" err="1">
                <a:solidFill>
                  <a:schemeClr val="tx1">
                    <a:lumMod val="85000"/>
                    <a:lumOff val="15000"/>
                  </a:schemeClr>
                </a:solidFill>
              </a:rPr>
              <a:t>Όλκα</a:t>
            </a:r>
            <a:r>
              <a:rPr lang="el-GR" altLang="el-GR" b="1" dirty="0">
                <a:solidFill>
                  <a:schemeClr val="tx1">
                    <a:lumMod val="85000"/>
                    <a:lumOff val="15000"/>
                  </a:schemeClr>
                </a:solidFill>
              </a:rPr>
              <a:t> Αικατερίνη</a:t>
            </a:r>
          </a:p>
          <a:p>
            <a:pPr>
              <a:defRPr/>
            </a:pPr>
            <a:r>
              <a:rPr lang="el-GR" altLang="el-GR" b="1" dirty="0">
                <a:solidFill>
                  <a:schemeClr val="tx1">
                    <a:lumMod val="85000"/>
                    <a:lumOff val="15000"/>
                  </a:schemeClr>
                </a:solidFill>
              </a:rPr>
              <a:t>Κοινό-στόχος: Άμεσα &amp; έμμεσα ενδιαφερόμενοι για την ελληνική ως ξένη/δεύτερη γλώσσα σε άτομα με Ε.Μ.Δ.</a:t>
            </a:r>
          </a:p>
        </p:txBody>
      </p:sp>
      <p:sp>
        <p:nvSpPr>
          <p:cNvPr id="2" name="Τίτλος 1"/>
          <p:cNvSpPr>
            <a:spLocks noGrp="1"/>
          </p:cNvSpPr>
          <p:nvPr>
            <p:ph type="ctrTitle"/>
          </p:nvPr>
        </p:nvSpPr>
        <p:spPr>
          <a:xfrm>
            <a:off x="467544" y="1751881"/>
            <a:ext cx="8352928" cy="1029048"/>
          </a:xfrm>
        </p:spPr>
        <p:txBody>
          <a:bodyPr>
            <a:noAutofit/>
          </a:bodyPr>
          <a:lstStyle/>
          <a:p>
            <a:r>
              <a:rPr lang="el-GR" b="1" dirty="0" smtClean="0">
                <a:solidFill>
                  <a:schemeClr val="bg1"/>
                </a:solidFill>
              </a:rPr>
              <a:t>Παραδοτέο έργο: Σχεδιασμός και Ανάπτυξη εξεταστικών δοκιμασιών για Άτομα με Αναπηρία</a:t>
            </a:r>
            <a:endParaRPr lang="el-GR" b="1" dirty="0">
              <a:solidFill>
                <a:schemeClr val="bg1"/>
              </a:solidFill>
            </a:endParaRPr>
          </a:p>
        </p:txBody>
      </p:sp>
      <p:pic>
        <p:nvPicPr>
          <p:cNvPr id="5" name="Picture 2" descr="\\SERVER2012\Kegglobal\ESPA Logos 2013\Greek Version\Full Color\Logo ΕΠΕΕΔΒΜ-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04664"/>
            <a:ext cx="655272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2" descr="ΚΕΓ Logo GreenBlue"/>
          <p:cNvPicPr>
            <a:picLocks noChangeAspect="1" noChangeArrowheads="1"/>
          </p:cNvPicPr>
          <p:nvPr/>
        </p:nvPicPr>
        <p:blipFill>
          <a:blip r:embed="rId3"/>
          <a:srcRect/>
          <a:stretch>
            <a:fillRect/>
          </a:stretch>
        </p:blipFill>
        <p:spPr bwMode="auto">
          <a:xfrm>
            <a:off x="323850" y="117475"/>
            <a:ext cx="1498600" cy="1230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057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lstStyle/>
          <a:p>
            <a:r>
              <a:rPr lang="el-GR" dirty="0" smtClean="0">
                <a:solidFill>
                  <a:srgbClr val="002060"/>
                </a:solidFill>
              </a:rPr>
              <a:t>Θέματα…της δυσλεξίας</a:t>
            </a:r>
            <a:endParaRPr lang="el-GR" dirty="0">
              <a:solidFill>
                <a:srgbClr val="002060"/>
              </a:solidFill>
            </a:endParaRPr>
          </a:p>
        </p:txBody>
      </p:sp>
      <p:sp>
        <p:nvSpPr>
          <p:cNvPr id="3" name="Θέση περιεχομένου 2"/>
          <p:cNvSpPr>
            <a:spLocks noGrp="1"/>
          </p:cNvSpPr>
          <p:nvPr>
            <p:ph sz="quarter" idx="1"/>
          </p:nvPr>
        </p:nvSpPr>
        <p:spPr>
          <a:xfrm>
            <a:off x="2987824" y="1484784"/>
            <a:ext cx="5817848" cy="4614264"/>
          </a:xfrm>
        </p:spPr>
        <p:txBody>
          <a:bodyPr>
            <a:normAutofit/>
          </a:bodyPr>
          <a:lstStyle/>
          <a:p>
            <a:pPr algn="just"/>
            <a:r>
              <a:rPr lang="el-GR" dirty="0"/>
              <a:t>Χρειάζεται να περάσουν τουλάχιστον δύο σχολικά έτη για να έχουμε μία έγκυρη και αξιόπιστη διάγνωση, σύμφωνα με την οποία ένα παιδί ηλικίας 8 έως 12 ετών μπορεί να χαρακτηριστεί ότι έχει δυσλεξία.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09151">
            <a:off x="631058" y="2721348"/>
            <a:ext cx="2707077" cy="412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375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43808" y="116632"/>
            <a:ext cx="5992344" cy="1008112"/>
          </a:xfrm>
        </p:spPr>
        <p:txBody>
          <a:bodyPr>
            <a:noAutofit/>
          </a:bodyPr>
          <a:lstStyle/>
          <a:p>
            <a:r>
              <a:rPr lang="el-GR" sz="2800" dirty="0"/>
              <a:t/>
            </a:r>
            <a:br>
              <a:rPr lang="el-GR" sz="2800" dirty="0"/>
            </a:br>
            <a:r>
              <a:rPr lang="el-GR" sz="2800" dirty="0">
                <a:solidFill>
                  <a:srgbClr val="002060"/>
                </a:solidFill>
              </a:rPr>
              <a:t>Οι υπόλοιπες ειδικές μαθησιακές δυσκολίες είναι οι εξής:</a:t>
            </a:r>
          </a:p>
        </p:txBody>
      </p:sp>
      <p:sp>
        <p:nvSpPr>
          <p:cNvPr id="3" name="Θέση περιεχομένου 2"/>
          <p:cNvSpPr>
            <a:spLocks noGrp="1"/>
          </p:cNvSpPr>
          <p:nvPr>
            <p:ph sz="quarter" idx="1"/>
          </p:nvPr>
        </p:nvSpPr>
        <p:spPr/>
        <p:txBody>
          <a:bodyPr>
            <a:normAutofit fontScale="77500" lnSpcReduction="20000"/>
          </a:bodyPr>
          <a:lstStyle/>
          <a:p>
            <a:pPr marL="0" indent="0">
              <a:buNone/>
            </a:pPr>
            <a:endParaRPr lang="el-GR" dirty="0"/>
          </a:p>
          <a:p>
            <a:pPr lvl="0"/>
            <a:r>
              <a:rPr lang="el-GR" sz="3100" dirty="0"/>
              <a:t>η δυσορθογραφία, δηλαδή η διαταραχή της ορθογραφικής ικανότητας,</a:t>
            </a:r>
          </a:p>
          <a:p>
            <a:pPr lvl="0"/>
            <a:r>
              <a:rPr lang="el-GR" sz="3100" dirty="0"/>
              <a:t>η δυσφασία, δηλαδή η διαταραχή απόκτησης προφορικού λόγου,</a:t>
            </a:r>
          </a:p>
          <a:p>
            <a:pPr lvl="0"/>
            <a:r>
              <a:rPr lang="el-GR" sz="3100" dirty="0"/>
              <a:t>η δυσκαλκουλία, δηλαδή η διαταραχή της μαθηματικής ικανότητας,</a:t>
            </a:r>
          </a:p>
          <a:p>
            <a:pPr lvl="0"/>
            <a:r>
              <a:rPr lang="el-GR" sz="3100" dirty="0"/>
              <a:t>η δυσπραξία, δηλαδή η διαταραχή του κινητικού συντονισμού,</a:t>
            </a:r>
          </a:p>
          <a:p>
            <a:pPr lvl="0"/>
            <a:r>
              <a:rPr lang="el-GR" sz="3100" dirty="0"/>
              <a:t>η δυσχρονία, δηλαδή η διαταραχή του χρονικού προσανατολισμού,</a:t>
            </a:r>
          </a:p>
          <a:p>
            <a:pPr lvl="0"/>
            <a:r>
              <a:rPr lang="el-GR" sz="3100" dirty="0"/>
              <a:t>το σύνδρομο του δεξιού ημισφαιρίου, δηλαδή η διαταραχή των οπτικοχωρικών ικανοτήτων.</a:t>
            </a:r>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98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64088" y="476672"/>
            <a:ext cx="3600400" cy="4536504"/>
          </a:xfrm>
        </p:spPr>
        <p:txBody>
          <a:bodyPr>
            <a:noAutofit/>
          </a:bodyPr>
          <a:lstStyle/>
          <a:p>
            <a:r>
              <a:rPr lang="el-GR" sz="2400" dirty="0">
                <a:solidFill>
                  <a:srgbClr val="002060"/>
                </a:solidFill>
              </a:rPr>
              <a:t>Όλες αυτές τις διαταραχές </a:t>
            </a:r>
            <a:r>
              <a:rPr lang="el-GR" sz="2400" dirty="0" smtClean="0">
                <a:solidFill>
                  <a:srgbClr val="002060"/>
                </a:solidFill>
              </a:rPr>
              <a:t>μπορούμε </a:t>
            </a:r>
            <a:r>
              <a:rPr lang="el-GR" sz="2400" dirty="0">
                <a:solidFill>
                  <a:srgbClr val="002060"/>
                </a:solidFill>
              </a:rPr>
              <a:t>να τις συναντήσουμε μόνες τους. Πολλές φορές, όμως, τα όρια δεν είναι τόσο ξεκάθαρα και μια διαταραχή μπορεί να συνυπάρχει με μια άλλη ή και με περισσότερες. </a:t>
            </a:r>
          </a:p>
        </p:txBody>
      </p:sp>
      <p:sp>
        <p:nvSpPr>
          <p:cNvPr id="3" name="Θέση περιεχομένου 2"/>
          <p:cNvSpPr>
            <a:spLocks noGrp="1"/>
          </p:cNvSpPr>
          <p:nvPr>
            <p:ph sz="quarter" idx="1"/>
          </p:nvPr>
        </p:nvSpPr>
        <p:spPr/>
        <p:txBody>
          <a:bodyPr>
            <a:normAutofit/>
          </a:bodyPr>
          <a:lstStyle/>
          <a:p>
            <a:pPr marL="0" indent="0">
              <a:buNone/>
            </a:pPr>
            <a:endParaRPr lang="el-GR" dirty="0"/>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Διάγραμμα 4"/>
          <p:cNvGraphicFramePr/>
          <p:nvPr>
            <p:extLst>
              <p:ext uri="{D42A27DB-BD31-4B8C-83A1-F6EECF244321}">
                <p14:modId xmlns:p14="http://schemas.microsoft.com/office/powerpoint/2010/main" val="4153983308"/>
              </p:ext>
            </p:extLst>
          </p:nvPr>
        </p:nvGraphicFramePr>
        <p:xfrm>
          <a:off x="539552" y="1844824"/>
          <a:ext cx="5616624" cy="361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066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43808" y="116632"/>
            <a:ext cx="5992344" cy="1008112"/>
          </a:xfrm>
        </p:spPr>
        <p:txBody>
          <a:bodyPr>
            <a:noAutofit/>
          </a:bodyPr>
          <a:lstStyle/>
          <a:p>
            <a:r>
              <a:rPr lang="el-GR" sz="2800" dirty="0"/>
              <a:t/>
            </a:r>
            <a:br>
              <a:rPr lang="el-GR" sz="2800" dirty="0"/>
            </a:br>
            <a:r>
              <a:rPr lang="el-GR" sz="2800" dirty="0" smtClean="0">
                <a:solidFill>
                  <a:srgbClr val="002060"/>
                </a:solidFill>
              </a:rPr>
              <a:t>Η σημασία της διαφοροδιάγνωσης</a:t>
            </a:r>
            <a:endParaRPr lang="el-GR" sz="2800" dirty="0">
              <a:solidFill>
                <a:srgbClr val="002060"/>
              </a:solidFill>
            </a:endParaRPr>
          </a:p>
        </p:txBody>
      </p:sp>
      <p:sp>
        <p:nvSpPr>
          <p:cNvPr id="3" name="Θέση περιεχομένου 2"/>
          <p:cNvSpPr>
            <a:spLocks noGrp="1"/>
          </p:cNvSpPr>
          <p:nvPr>
            <p:ph sz="quarter" idx="1"/>
          </p:nvPr>
        </p:nvSpPr>
        <p:spPr/>
        <p:txBody>
          <a:bodyPr>
            <a:normAutofit/>
          </a:bodyPr>
          <a:lstStyle/>
          <a:p>
            <a:pPr marL="0" indent="0">
              <a:buNone/>
            </a:pPr>
            <a:endParaRPr lang="el-GR" dirty="0"/>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5576" y="1916832"/>
            <a:ext cx="7992888" cy="4401205"/>
          </a:xfrm>
          <a:prstGeom prst="rect">
            <a:avLst/>
          </a:prstGeom>
          <a:noFill/>
        </p:spPr>
        <p:txBody>
          <a:bodyPr wrap="square" rtlCol="0">
            <a:spAutoFit/>
          </a:bodyPr>
          <a:lstStyle/>
          <a:p>
            <a:pPr algn="just"/>
            <a:r>
              <a:rPr lang="el-GR" sz="2800" dirty="0"/>
              <a:t>Για παράδειγμα, είναι πολύ συχνές οι περιπτώσεις, όπου ένα άτομο παρουσιάζει δυσλεξία σε συνδυασμό με δυσορθογραφία. Επίσης, δύο άτομα μπορεί να έχουν ακριβώς την ίδια διαταραχή, αλλά η κλινική τους εικόνα να είναι τελείως διαφορετική, δηλαδή άλλες να είναι οι δυσκολίες του ενός και άλλες του άλλου. Συμπεραίνουμε, λοιπόν, πόσο σημαντική κρίνεται η σωστή προσεκτική διάγνωση (διαφοροδιάγνωση), που επιφέρει αντιμετώπιση.</a:t>
            </a:r>
          </a:p>
        </p:txBody>
      </p:sp>
    </p:spTree>
    <p:extLst>
      <p:ext uri="{BB962C8B-B14F-4D97-AF65-F5344CB8AC3E}">
        <p14:creationId xmlns:p14="http://schemas.microsoft.com/office/powerpoint/2010/main" val="2723362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lstStyle/>
          <a:p>
            <a:r>
              <a:rPr lang="el-GR" dirty="0" smtClean="0">
                <a:solidFill>
                  <a:srgbClr val="002060"/>
                </a:solidFill>
              </a:rPr>
              <a:t>Η δυσλεξία ως ΕΜΔ</a:t>
            </a:r>
            <a:endParaRPr lang="el-GR" dirty="0">
              <a:solidFill>
                <a:srgbClr val="002060"/>
              </a:solidFill>
            </a:endParaRPr>
          </a:p>
        </p:txBody>
      </p:sp>
      <p:sp>
        <p:nvSpPr>
          <p:cNvPr id="3" name="Θέση περιεχομένου 2"/>
          <p:cNvSpPr>
            <a:spLocks noGrp="1"/>
          </p:cNvSpPr>
          <p:nvPr>
            <p:ph sz="quarter" idx="1"/>
          </p:nvPr>
        </p:nvSpPr>
        <p:spPr>
          <a:xfrm>
            <a:off x="2987824" y="1484784"/>
            <a:ext cx="5817848" cy="4614264"/>
          </a:xfrm>
        </p:spPr>
        <p:txBody>
          <a:bodyPr>
            <a:normAutofit fontScale="92500" lnSpcReduction="20000"/>
          </a:bodyPr>
          <a:lstStyle/>
          <a:p>
            <a:pPr algn="just"/>
            <a:r>
              <a:rPr lang="el-GR" dirty="0"/>
              <a:t>Η δυσλεξία αποτελεί την ειδική μαθησιακή δυσκολία που, επειδή εμφανίζεται πιο συχνά από τις άλλες, έχει μελετηθεί και ερευνηθεί περισσότερο. Το αποτέλεσμα είναι να έχουν αναπτυχθεί διάφορες υποθέσεις που προσπαθούν να εξηγήσουν τα αίτια της διαταραχής αυτής. Οι πιο διαδεδομένες συμφωνούν ότι πρόκειται για μια φωνολογική μειονεξία, η οποία, όμως, αποδίδεται σε διαφορετικά αίτια. Αξίζει να αναφέρουμε τις πέντε πιο επικρατούσες θεωρίες.</a:t>
            </a:r>
          </a:p>
          <a:p>
            <a:pPr algn="just"/>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09151">
            <a:off x="631058" y="2721348"/>
            <a:ext cx="2707077" cy="412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37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1256184"/>
          </a:xfrm>
        </p:spPr>
        <p:txBody>
          <a:bodyPr>
            <a:noAutofit/>
          </a:bodyPr>
          <a:lstStyle/>
          <a:p>
            <a:pPr lvl="0"/>
            <a:r>
              <a:rPr lang="el-GR" sz="2800" dirty="0">
                <a:solidFill>
                  <a:srgbClr val="002060"/>
                </a:solidFill>
              </a:rPr>
              <a:t>Η υπόθεση ενός φωνολογικού ελλείμματος</a:t>
            </a:r>
            <a:r>
              <a:rPr lang="el-GR" sz="2800" dirty="0"/>
              <a:t/>
            </a:r>
            <a:br>
              <a:rPr lang="el-GR" sz="2800" dirty="0"/>
            </a:br>
            <a:endParaRPr lang="el-GR" sz="2800" dirty="0">
              <a:solidFill>
                <a:srgbClr val="002060"/>
              </a:solidFill>
            </a:endParaRPr>
          </a:p>
        </p:txBody>
      </p:sp>
      <p:sp>
        <p:nvSpPr>
          <p:cNvPr id="3" name="Θέση περιεχομένου 2"/>
          <p:cNvSpPr>
            <a:spLocks noGrp="1"/>
          </p:cNvSpPr>
          <p:nvPr>
            <p:ph sz="quarter" idx="1"/>
          </p:nvPr>
        </p:nvSpPr>
        <p:spPr>
          <a:xfrm>
            <a:off x="467544" y="1628800"/>
            <a:ext cx="8338128" cy="4470248"/>
          </a:xfrm>
        </p:spPr>
        <p:txBody>
          <a:bodyPr>
            <a:normAutofit lnSpcReduction="10000"/>
          </a:bodyPr>
          <a:lstStyle/>
          <a:p>
            <a:pPr algn="just"/>
            <a:r>
              <a:rPr lang="el-GR" dirty="0"/>
              <a:t>Σύμφωνα μ’ αυτήν, ένα φωνολογικό έλλειμμα είναι η αιτία των προβλημάτων της ανάγνωσης και στη συνέχεια της γραφής στη δυσλεξία. Αυτό μπορεί να αφορά ή την αναπαράσταση, ή την αποθήκευση ή την ανάκληση  των ήχων της γλώσσας που είναι απαραίτητες για τη συνειδητή επεξεργασία της φωνολογικής πληροφορίας. Το άμεσο αποτέλεσμα είναι η </a:t>
            </a:r>
            <a:r>
              <a:rPr lang="el-GR" b="1" dirty="0"/>
              <a:t>αδυναμία αντιστοίχισης των γραμμάτων με τους ήχους της γλώσσας</a:t>
            </a:r>
            <a:r>
              <a:rPr lang="el-GR" dirty="0"/>
              <a:t>, γεγονός που είναι απαραίτητο για την απόκτηση της ανάγνωσης σε ένα αλφαβητικό σύστημα.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835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968152"/>
          </a:xfrm>
        </p:spPr>
        <p:style>
          <a:lnRef idx="2">
            <a:schemeClr val="accent3"/>
          </a:lnRef>
          <a:fillRef idx="1001">
            <a:schemeClr val="lt1"/>
          </a:fillRef>
          <a:effectRef idx="0">
            <a:schemeClr val="accent3"/>
          </a:effectRef>
          <a:fontRef idx="minor">
            <a:schemeClr val="dk1"/>
          </a:fontRef>
        </p:style>
        <p:txBody>
          <a:bodyPr>
            <a:normAutofit fontScale="90000"/>
          </a:bodyPr>
          <a:lstStyle/>
          <a:p>
            <a:pPr lvl="0"/>
            <a:r>
              <a:rPr lang="el-GR" dirty="0">
                <a:solidFill>
                  <a:srgbClr val="002060"/>
                </a:solidFill>
              </a:rPr>
              <a:t>Η ακουστική υπόθεση</a:t>
            </a:r>
            <a:r>
              <a:rPr lang="el-GR" dirty="0"/>
              <a:t/>
            </a:r>
            <a:br>
              <a:rPr lang="el-GR" dirty="0"/>
            </a:br>
            <a:endParaRPr lang="el-GR" dirty="0">
              <a:solidFill>
                <a:srgbClr val="002060"/>
              </a:solidFill>
            </a:endParaRPr>
          </a:p>
        </p:txBody>
      </p:sp>
      <p:sp>
        <p:nvSpPr>
          <p:cNvPr id="3" name="Θέση περιεχομένου 2"/>
          <p:cNvSpPr>
            <a:spLocks noGrp="1"/>
          </p:cNvSpPr>
          <p:nvPr>
            <p:ph sz="quarter" idx="1"/>
          </p:nvPr>
        </p:nvSpPr>
        <p:spPr>
          <a:xfrm>
            <a:off x="2555776" y="1628800"/>
            <a:ext cx="6249896" cy="4470248"/>
          </a:xfrm>
        </p:spPr>
        <p:txBody>
          <a:bodyPr>
            <a:normAutofit fontScale="92500"/>
          </a:bodyPr>
          <a:lstStyle/>
          <a:p>
            <a:r>
              <a:rPr lang="el-GR" dirty="0"/>
              <a:t>Η </a:t>
            </a:r>
            <a:r>
              <a:rPr lang="en-US" dirty="0"/>
              <a:t>P</a:t>
            </a:r>
            <a:r>
              <a:rPr lang="el-GR" dirty="0"/>
              <a:t>. </a:t>
            </a:r>
            <a:r>
              <a:rPr lang="en-US" dirty="0"/>
              <a:t>Tallal</a:t>
            </a:r>
            <a:r>
              <a:rPr lang="el-GR" dirty="0"/>
              <a:t> (1980) προτείνει ότι η δυσλεξία προέρχεται από την ανικανότητα αντίληψης ήχων που είναι σύντομοι. Πολλές έρευνες έδειξαν ότι αυτή η δυσλειτουργία παίζει ένα σημαντικό ρόλο στην αντίληψη των φωνημάτων των οποίων ο ήχος είναι σύντομος δημιουργώντας, έτσι, το φωνολογικό έλλειμμα (π.χ. δυσκολεύονται να ξεχωρίσουν τον ήχο /μπ/ από τον ήχο /ντ).</a:t>
            </a:r>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cdn.morguefile.com/imageData/public/files/e/ertru/05/l/1399901129wvr5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060848"/>
            <a:ext cx="1368152"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024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lstStyle/>
          <a:p>
            <a:r>
              <a:rPr lang="el-GR" dirty="0" smtClean="0">
                <a:solidFill>
                  <a:srgbClr val="002060"/>
                </a:solidFill>
              </a:rPr>
              <a:t>Η οπτική υπόθεση</a:t>
            </a:r>
            <a:endParaRPr lang="el-GR" dirty="0">
              <a:solidFill>
                <a:srgbClr val="002060"/>
              </a:solidFill>
            </a:endParaRPr>
          </a:p>
        </p:txBody>
      </p:sp>
      <p:sp>
        <p:nvSpPr>
          <p:cNvPr id="3" name="Θέση περιεχομένου 2"/>
          <p:cNvSpPr>
            <a:spLocks noGrp="1"/>
          </p:cNvSpPr>
          <p:nvPr>
            <p:ph sz="quarter" idx="1"/>
          </p:nvPr>
        </p:nvSpPr>
        <p:spPr>
          <a:xfrm>
            <a:off x="2987824" y="1844824"/>
            <a:ext cx="5817848" cy="4254224"/>
          </a:xfrm>
        </p:spPr>
        <p:txBody>
          <a:bodyPr>
            <a:normAutofit fontScale="92500" lnSpcReduction="10000"/>
          </a:bodyPr>
          <a:lstStyle/>
          <a:p>
            <a:r>
              <a:rPr lang="el-GR" dirty="0"/>
              <a:t>Αυτή η υπόθεση, χωρίς να αποκλείει το φωνολογικό έλλειμμα, αποδίδει τη δυσλεξία σε μια δυσλειτουργία της οπτικής αντίληψης και προσοχής. Έρευνα των </a:t>
            </a:r>
            <a:r>
              <a:rPr lang="en-US" dirty="0"/>
              <a:t>L</a:t>
            </a:r>
            <a:r>
              <a:rPr lang="el-GR" dirty="0"/>
              <a:t>. </a:t>
            </a:r>
            <a:r>
              <a:rPr lang="en-US" dirty="0"/>
              <a:t>Sprenger</a:t>
            </a:r>
            <a:r>
              <a:rPr lang="el-GR" dirty="0"/>
              <a:t>-</a:t>
            </a:r>
            <a:r>
              <a:rPr lang="en-US" dirty="0"/>
              <a:t>Charolles</a:t>
            </a:r>
            <a:r>
              <a:rPr lang="el-GR" dirty="0"/>
              <a:t> &amp; </a:t>
            </a:r>
            <a:r>
              <a:rPr lang="en-US" dirty="0"/>
              <a:t>P</a:t>
            </a:r>
            <a:r>
              <a:rPr lang="el-GR" dirty="0"/>
              <a:t>.</a:t>
            </a:r>
            <a:r>
              <a:rPr lang="en-US" dirty="0"/>
              <a:t>Cole </a:t>
            </a:r>
            <a:r>
              <a:rPr lang="el-GR" dirty="0"/>
              <a:t>(2003) έχει δείξει ότι ένας φυσιολογικός αναγνώστης εστιάζει το βλέμμα για να διαβάσει μία λέξη στη μέση της και λίγο στην αρχή της, γεγονός που δεν παρατηρείται σε έναν αναγνώστη με δυσλεξία.</a:t>
            </a:r>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cdn.morguefile.com/imageData/public/files/c/cbcs/09/l/1411612949ti56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2204864"/>
            <a:ext cx="2376265" cy="308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79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lstStyle/>
          <a:p>
            <a:r>
              <a:rPr lang="el-GR" dirty="0" smtClean="0">
                <a:solidFill>
                  <a:srgbClr val="002060"/>
                </a:solidFill>
              </a:rPr>
              <a:t>Η κινητική υπόθεση</a:t>
            </a:r>
            <a:endParaRPr lang="el-GR" dirty="0">
              <a:solidFill>
                <a:srgbClr val="002060"/>
              </a:solidFill>
            </a:endParaRPr>
          </a:p>
        </p:txBody>
      </p:sp>
      <p:sp>
        <p:nvSpPr>
          <p:cNvPr id="3" name="Θέση περιεχομένου 2"/>
          <p:cNvSpPr>
            <a:spLocks noGrp="1"/>
          </p:cNvSpPr>
          <p:nvPr>
            <p:ph sz="quarter" idx="1"/>
          </p:nvPr>
        </p:nvSpPr>
        <p:spPr>
          <a:xfrm>
            <a:off x="2987824" y="1844824"/>
            <a:ext cx="5817848" cy="4254224"/>
          </a:xfrm>
        </p:spPr>
        <p:txBody>
          <a:bodyPr>
            <a:normAutofit lnSpcReduction="10000"/>
          </a:bodyPr>
          <a:lstStyle/>
          <a:p>
            <a:r>
              <a:rPr lang="el-GR" dirty="0"/>
              <a:t>Σύμφωνα με αυτήν την υπόθεση, μια δυσλειτουργία στην παρεγκεφαλίδα είναι η αιτία της δυσλεξίας. Πιο συγκεκριμένα, αν η παρεγκεφαλίδα παίζει ένα καθοριστικό ρόλο στην προφορική άρθρωση, τότε μία βλάβη της θα μπορούσε να οδηγήσει σε αδυναμία στο επίπεδο των φωνολογικών αναπαραστάσεων (</a:t>
            </a:r>
            <a:r>
              <a:rPr lang="en-US" dirty="0"/>
              <a:t>F</a:t>
            </a:r>
            <a:r>
              <a:rPr lang="el-GR" dirty="0"/>
              <a:t>. </a:t>
            </a:r>
            <a:r>
              <a:rPr lang="en-US" dirty="0"/>
              <a:t>Ramus et al</a:t>
            </a:r>
            <a:r>
              <a:rPr lang="el-GR" dirty="0"/>
              <a:t>., 2003).</a:t>
            </a:r>
          </a:p>
          <a:p>
            <a:endParaRPr lang="el-GR" dirty="0"/>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cdn.morguefile.com/imageData/public/files/p/Prawny/05/l/1399484498t0mq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6" y="1916832"/>
            <a:ext cx="2664296" cy="366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221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lstStyle/>
          <a:p>
            <a:r>
              <a:rPr lang="el-GR" dirty="0" smtClean="0">
                <a:solidFill>
                  <a:srgbClr val="002060"/>
                </a:solidFill>
              </a:rPr>
              <a:t>Η χρονική υπόθεση</a:t>
            </a:r>
            <a:endParaRPr lang="el-GR" dirty="0">
              <a:solidFill>
                <a:srgbClr val="002060"/>
              </a:solidFill>
            </a:endParaRPr>
          </a:p>
        </p:txBody>
      </p:sp>
      <p:sp>
        <p:nvSpPr>
          <p:cNvPr id="3" name="Θέση περιεχομένου 2"/>
          <p:cNvSpPr>
            <a:spLocks noGrp="1"/>
          </p:cNvSpPr>
          <p:nvPr>
            <p:ph sz="quarter" idx="1"/>
          </p:nvPr>
        </p:nvSpPr>
        <p:spPr>
          <a:xfrm>
            <a:off x="3347864" y="1628800"/>
            <a:ext cx="5457808" cy="4470248"/>
          </a:xfrm>
        </p:spPr>
        <p:txBody>
          <a:bodyPr>
            <a:normAutofit/>
          </a:bodyPr>
          <a:lstStyle/>
          <a:p>
            <a:r>
              <a:rPr lang="el-GR" dirty="0"/>
              <a:t>Αυτή η υπόθεση αποτελεί μια προσπάθεια ενοποίησης των δύο κυριότερων υποθέσεων, της ακουστικής και της οπτικής. Επιπλέον, ο </a:t>
            </a:r>
            <a:r>
              <a:rPr lang="en-US" dirty="0"/>
              <a:t>M</a:t>
            </a:r>
            <a:r>
              <a:rPr lang="el-GR" dirty="0"/>
              <a:t>.</a:t>
            </a:r>
            <a:r>
              <a:rPr lang="en-US" dirty="0"/>
              <a:t>Habib</a:t>
            </a:r>
            <a:r>
              <a:rPr lang="el-GR" dirty="0"/>
              <a:t> (2004) προτείνει να συμπεριλάβουμε στη θεωρία όλες τις αντιληπτικές οδούς και όχι μόνο αυτές τις δύο. </a:t>
            </a:r>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http://cdn.morguefile.com/imageData/public/files/a/alvimann/preview/fldr_2010_04_20/file41012717672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49" y="2060848"/>
            <a:ext cx="261629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7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7784" y="116632"/>
            <a:ext cx="6208368" cy="1008112"/>
          </a:xfrm>
        </p:spPr>
        <p:txBody>
          <a:bodyPr>
            <a:normAutofit fontScale="90000"/>
          </a:bodyPr>
          <a:lstStyle/>
          <a:p>
            <a:r>
              <a:rPr lang="el-GR" dirty="0" smtClean="0">
                <a:solidFill>
                  <a:srgbClr val="002060"/>
                </a:solidFill>
              </a:rPr>
              <a:t>ΘΕΜΑΤΙΚΗ: </a:t>
            </a:r>
            <a:br>
              <a:rPr lang="el-GR" dirty="0" smtClean="0">
                <a:solidFill>
                  <a:srgbClr val="002060"/>
                </a:solidFill>
              </a:rPr>
            </a:br>
            <a:r>
              <a:rPr lang="el-GR" dirty="0" smtClean="0">
                <a:solidFill>
                  <a:srgbClr val="002060"/>
                </a:solidFill>
              </a:rPr>
              <a:t>ΜΑΘΗΣΙΑΚΕΣ ΔΥΣΚΟΛΙΕΣ</a:t>
            </a:r>
            <a:endParaRPr lang="el-GR" dirty="0">
              <a:solidFill>
                <a:srgbClr val="002060"/>
              </a:solidFill>
            </a:endParaRPr>
          </a:p>
        </p:txBody>
      </p:sp>
      <p:pic>
        <p:nvPicPr>
          <p:cNvPr id="20482" name="Picture 2" descr="Orange County Learning Disabilities Associatio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3491295" cy="38941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211960" y="1700808"/>
            <a:ext cx="4104456" cy="3416320"/>
          </a:xfrm>
          <a:prstGeom prst="rect">
            <a:avLst/>
          </a:prstGeom>
          <a:noFill/>
        </p:spPr>
        <p:txBody>
          <a:bodyPr wrap="square" rtlCol="0">
            <a:spAutoFit/>
          </a:bodyPr>
          <a:lstStyle/>
          <a:p>
            <a:endParaRPr lang="el-GR" dirty="0">
              <a:solidFill>
                <a:srgbClr val="002060"/>
              </a:solidFill>
            </a:endParaRPr>
          </a:p>
          <a:p>
            <a:r>
              <a:rPr lang="el-GR" dirty="0" smtClean="0">
                <a:solidFill>
                  <a:srgbClr val="002060"/>
                </a:solidFill>
              </a:rPr>
              <a:t>ΒΑΣΙΚΟΙ ΟΡΙΣΜΟΙ ΚΑΙ ΤΥΠΟΙ ΜΑΘΗΣΙΑΚΩΝ ΔΥΣΚΟΛΙΩΝ</a:t>
            </a:r>
          </a:p>
          <a:p>
            <a:endParaRPr lang="el-GR" dirty="0"/>
          </a:p>
          <a:p>
            <a:endParaRPr lang="el-GR" dirty="0"/>
          </a:p>
          <a:p>
            <a:endParaRPr lang="el-GR" dirty="0" smtClean="0"/>
          </a:p>
          <a:p>
            <a:r>
              <a:rPr lang="el-GR" dirty="0" smtClean="0"/>
              <a:t>Συγγραφέας: Κατερίνα Όλκα,</a:t>
            </a:r>
          </a:p>
          <a:p>
            <a:r>
              <a:rPr lang="el-GR" b="1" dirty="0"/>
              <a:t>Ψυχολόγος</a:t>
            </a:r>
            <a:r>
              <a:rPr lang="el-GR" dirty="0"/>
              <a:t> – Απόφοιτος του Α.Π.Θ. με Μεταπτυχιακό στη Νευροψυχολογία &amp; τις Ε.Μ.Δ. στο Πανεπιστήμιο «</a:t>
            </a:r>
            <a:r>
              <a:rPr lang="en-US" dirty="0">
                <a:latin typeface="Cambria" pitchFamily="18" charset="0"/>
              </a:rPr>
              <a:t>Toulouse III - Paul Sabatier</a:t>
            </a:r>
            <a:r>
              <a:rPr lang="el-GR" dirty="0"/>
              <a:t>».</a:t>
            </a:r>
            <a:endParaRPr lang="el-GR" dirty="0" smtClean="0"/>
          </a:p>
        </p:txBody>
      </p:sp>
    </p:spTree>
    <p:extLst>
      <p:ext uri="{BB962C8B-B14F-4D97-AF65-F5344CB8AC3E}">
        <p14:creationId xmlns:p14="http://schemas.microsoft.com/office/powerpoint/2010/main" val="937935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lstStyle/>
          <a:p>
            <a:r>
              <a:rPr lang="el-GR" dirty="0" smtClean="0">
                <a:solidFill>
                  <a:srgbClr val="002060"/>
                </a:solidFill>
              </a:rPr>
              <a:t>Το μοντέλο της διπλής οδού</a:t>
            </a:r>
            <a:endParaRPr lang="el-GR" dirty="0">
              <a:solidFill>
                <a:srgbClr val="002060"/>
              </a:solidFill>
            </a:endParaRPr>
          </a:p>
        </p:txBody>
      </p:sp>
      <p:sp>
        <p:nvSpPr>
          <p:cNvPr id="3" name="Θέση περιεχομένου 2"/>
          <p:cNvSpPr>
            <a:spLocks noGrp="1"/>
          </p:cNvSpPr>
          <p:nvPr>
            <p:ph sz="quarter" idx="1"/>
          </p:nvPr>
        </p:nvSpPr>
        <p:spPr>
          <a:xfrm>
            <a:off x="3131840" y="1844824"/>
            <a:ext cx="5673832" cy="4254224"/>
          </a:xfrm>
        </p:spPr>
        <p:txBody>
          <a:bodyPr>
            <a:normAutofit lnSpcReduction="10000"/>
          </a:bodyPr>
          <a:lstStyle/>
          <a:p>
            <a:r>
              <a:rPr lang="el-GR" dirty="0"/>
              <a:t>Σύμφωνα με τα </a:t>
            </a:r>
            <a:r>
              <a:rPr lang="el-GR" dirty="0" smtClean="0"/>
              <a:t>τελευταία μοντέλα, </a:t>
            </a:r>
            <a:r>
              <a:rPr lang="el-GR" dirty="0"/>
              <a:t>αυτά προτείνουν την ύπαρξη ενός λεκτικού συστήματος όπου είναι αποθηκευμένες οι αναπαραστάσεις των λέξεων. Λέγονται μοντέλα διπλής οδού γιατί μιλούν για την ύπαρξη δύο διαδικασιών/οδών απαραίτητων στην ανάγνωση και τη γραφή, μιας οδού λεκτικής και μιας οδού μη λεκτικής, αλλά αναλυτικής. </a:t>
            </a:r>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cdn.morguefile.com/imageData/public/files/r/richardb/preview/fldr_2005_10_11/file0004798278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60848"/>
            <a:ext cx="2736304" cy="362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221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lstStyle/>
          <a:p>
            <a:r>
              <a:rPr lang="el-GR" dirty="0" smtClean="0">
                <a:solidFill>
                  <a:srgbClr val="002060"/>
                </a:solidFill>
              </a:rPr>
              <a:t>Η λεκτική οδός</a:t>
            </a:r>
            <a:endParaRPr lang="el-GR" dirty="0">
              <a:solidFill>
                <a:srgbClr val="002060"/>
              </a:solidFill>
            </a:endParaRPr>
          </a:p>
        </p:txBody>
      </p:sp>
      <p:sp>
        <p:nvSpPr>
          <p:cNvPr id="3" name="Θέση περιεχομένου 2"/>
          <p:cNvSpPr>
            <a:spLocks noGrp="1"/>
          </p:cNvSpPr>
          <p:nvPr>
            <p:ph sz="quarter" idx="1"/>
          </p:nvPr>
        </p:nvSpPr>
        <p:spPr>
          <a:xfrm>
            <a:off x="755576" y="1628800"/>
            <a:ext cx="8050096" cy="4470248"/>
          </a:xfrm>
        </p:spPr>
        <p:txBody>
          <a:bodyPr>
            <a:normAutofit/>
          </a:bodyPr>
          <a:lstStyle/>
          <a:p>
            <a:pPr algn="just"/>
            <a:r>
              <a:rPr lang="el-GR" dirty="0"/>
              <a:t>Η λεκτική οδός επιτρέπει την αναγνώριση μόνο των γνωστών, οικείων λέξεων και κυρίως των ανώμαλων λέξεων που δεν μπορούν να παραχθούν με βάση τους κανόνες της γραφο-φωνημικής αντιστοίχισης. Η οπτική επεξεργασία ακολουθείται από την ενεργοποίηση της αναπαράστασης της ορθογραφικής φόρμας της λέξης που βρίσκεται στο ορθογραφικό λεξικό.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047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lstStyle/>
          <a:p>
            <a:r>
              <a:rPr lang="el-GR" dirty="0" smtClean="0">
                <a:solidFill>
                  <a:srgbClr val="002060"/>
                </a:solidFill>
              </a:rPr>
              <a:t>Η λεκτική οδός</a:t>
            </a:r>
            <a:endParaRPr lang="el-GR" dirty="0">
              <a:solidFill>
                <a:srgbClr val="002060"/>
              </a:solidFill>
            </a:endParaRPr>
          </a:p>
        </p:txBody>
      </p:sp>
      <p:sp>
        <p:nvSpPr>
          <p:cNvPr id="3" name="Θέση περιεχομένου 2"/>
          <p:cNvSpPr>
            <a:spLocks noGrp="1"/>
          </p:cNvSpPr>
          <p:nvPr>
            <p:ph sz="quarter" idx="1"/>
          </p:nvPr>
        </p:nvSpPr>
        <p:spPr>
          <a:xfrm>
            <a:off x="755576" y="1628800"/>
            <a:ext cx="8050096" cy="4470248"/>
          </a:xfrm>
        </p:spPr>
        <p:txBody>
          <a:bodyPr>
            <a:normAutofit/>
          </a:bodyPr>
          <a:lstStyle/>
          <a:p>
            <a:pPr algn="just"/>
            <a:r>
              <a:rPr lang="el-GR" dirty="0" smtClean="0"/>
              <a:t>Στη </a:t>
            </a:r>
            <a:r>
              <a:rPr lang="el-GR" dirty="0"/>
              <a:t>συνέχεια αυτή προκαλεί την ενεργοποίηση της σημασίας της (σημασιολογικό λεξικό) και τελικά ενεργοποιείται η αναπαράσταση της ηχητικής φόρμας της λέξης στο φωνολογικό λεξικό πριν την προφορική παραγωγή της. Με τον ίδιο τρόπο, αντίστροφα στη γραφή η ακουστική ανάλυση θα ενεργοποιήσει τη φωνολογική αναπαράσταση και με βάση τη σημασιολογική, θα ενεργοποιηθεί τελικά η ορθογραφική αναπαράσταση της λέξης.</a:t>
            </a:r>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2537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lstStyle/>
          <a:p>
            <a:r>
              <a:rPr lang="el-GR" dirty="0" smtClean="0">
                <a:solidFill>
                  <a:srgbClr val="002060"/>
                </a:solidFill>
              </a:rPr>
              <a:t>Η αναλυτική οδός</a:t>
            </a:r>
            <a:endParaRPr lang="el-GR" dirty="0">
              <a:solidFill>
                <a:srgbClr val="002060"/>
              </a:solidFill>
            </a:endParaRPr>
          </a:p>
        </p:txBody>
      </p:sp>
      <p:sp>
        <p:nvSpPr>
          <p:cNvPr id="3" name="Θέση περιεχομένου 2"/>
          <p:cNvSpPr>
            <a:spLocks noGrp="1"/>
          </p:cNvSpPr>
          <p:nvPr>
            <p:ph sz="quarter" idx="1"/>
          </p:nvPr>
        </p:nvSpPr>
        <p:spPr>
          <a:xfrm>
            <a:off x="755576" y="1628800"/>
            <a:ext cx="8050096" cy="4470248"/>
          </a:xfrm>
        </p:spPr>
        <p:txBody>
          <a:bodyPr>
            <a:normAutofit/>
          </a:bodyPr>
          <a:lstStyle/>
          <a:p>
            <a:r>
              <a:rPr lang="el-GR" dirty="0"/>
              <a:t>Αντιθέτως, η αναλυτική οδός επιτρέπει την αναγνώριση λέξεων άγνωστων, καινούριων ή ψευδο-λέξεων. Υστέρα από την οπτική επεξεργασία, οι λέξεις περνάνε από ένα σύστημα μη λεκτικό κανόνων γραφο-φωνημικής αντιστοίχισης που είναι αποθηκευμένοι στη μνήμη.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161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lstStyle/>
          <a:p>
            <a:r>
              <a:rPr lang="el-GR" dirty="0" smtClean="0">
                <a:solidFill>
                  <a:srgbClr val="002060"/>
                </a:solidFill>
              </a:rPr>
              <a:t>Η αναλυτική οδός</a:t>
            </a:r>
            <a:endParaRPr lang="el-GR" dirty="0">
              <a:solidFill>
                <a:srgbClr val="002060"/>
              </a:solidFill>
            </a:endParaRPr>
          </a:p>
        </p:txBody>
      </p:sp>
      <p:sp>
        <p:nvSpPr>
          <p:cNvPr id="3" name="Θέση περιεχομένου 2"/>
          <p:cNvSpPr>
            <a:spLocks noGrp="1"/>
          </p:cNvSpPr>
          <p:nvPr>
            <p:ph sz="quarter" idx="1"/>
          </p:nvPr>
        </p:nvSpPr>
        <p:spPr>
          <a:xfrm>
            <a:off x="755576" y="1628800"/>
            <a:ext cx="8050096" cy="4470248"/>
          </a:xfrm>
        </p:spPr>
        <p:txBody>
          <a:bodyPr>
            <a:normAutofit/>
          </a:bodyPr>
          <a:lstStyle/>
          <a:p>
            <a:r>
              <a:rPr lang="el-GR" dirty="0"/>
              <a:t>Αυτό το σύστημα περιλαμβάνει τρία επίπεδα: γραφημική ανάλυση της λέξης, αντιστοίχιση κάθε γραφήματος με το αντίστοιχο φώνημα, και τελικά σύνθεση φωνημική πριν την προφορική παραγωγή της λέξης. Στη γραφή, η ακουστική ανάλυση ενεργοποιεί τη φωνημική ανάλυση, γίνεται η αντιστοίχιση με τα γραφήματα και τελικά φτάνουμε στη γραφημική σύνθεση της λέξης.</a:t>
            </a:r>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501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normAutofit fontScale="90000"/>
          </a:bodyPr>
          <a:lstStyle/>
          <a:p>
            <a:r>
              <a:rPr lang="el-GR" dirty="0" smtClean="0">
                <a:solidFill>
                  <a:srgbClr val="002060"/>
                </a:solidFill>
              </a:rPr>
              <a:t>Το σύστημα της λεκτικής με την αναλυτική οδό:</a:t>
            </a:r>
            <a:endParaRPr lang="el-GR" dirty="0">
              <a:solidFill>
                <a:srgbClr val="002060"/>
              </a:solidFill>
            </a:endParaRPr>
          </a:p>
        </p:txBody>
      </p:sp>
      <p:sp>
        <p:nvSpPr>
          <p:cNvPr id="3" name="Θέση περιεχομένου 2"/>
          <p:cNvSpPr>
            <a:spLocks noGrp="1"/>
          </p:cNvSpPr>
          <p:nvPr>
            <p:ph sz="quarter" idx="1"/>
          </p:nvPr>
        </p:nvSpPr>
        <p:spPr>
          <a:xfrm>
            <a:off x="755576" y="1628800"/>
            <a:ext cx="8050096" cy="4470248"/>
          </a:xfrm>
        </p:spPr>
        <p:txBody>
          <a:bodyPr>
            <a:normAutofit/>
          </a:bodyPr>
          <a:lstStyle/>
          <a:p>
            <a:pPr algn="just"/>
            <a:r>
              <a:rPr lang="el-GR" dirty="0"/>
              <a:t>Αυτοί λοιπόν οι δύο οδοί, ανεξάρτητοι μεταξύ τους, εξηγούν και τους δύο τύπους που συναντούμε στη δυσλεξία, τη φωνολογική δυσλεξία και τη δυσλεξία επιφανείας (λεκτική). Σύμφωνα με την πρώτη, οι δυσλεκτικοί μπορούν να διαβάσουν γνωστές λέξεις, ομαλές και ανώμαλες, έχουν όμως πρόβλημα να διαβάσουν ψευδολέξεις, λέξεις άγνωστες ακόμα και αν αυτές έχουν μια απλή ορθογραφική δομή. Επίσης, στη γραφή, κάνουν πολλά λάθη φωνολογικού τύπου</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501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normAutofit fontScale="90000"/>
          </a:bodyPr>
          <a:lstStyle/>
          <a:p>
            <a:r>
              <a:rPr lang="el-GR" dirty="0" smtClean="0">
                <a:solidFill>
                  <a:srgbClr val="002060"/>
                </a:solidFill>
              </a:rPr>
              <a:t>Το σύστημα της λεκτικής με την αναλυτική οδό:</a:t>
            </a:r>
            <a:endParaRPr lang="el-GR" dirty="0">
              <a:solidFill>
                <a:srgbClr val="002060"/>
              </a:solidFill>
            </a:endParaRPr>
          </a:p>
        </p:txBody>
      </p:sp>
      <p:sp>
        <p:nvSpPr>
          <p:cNvPr id="3" name="Θέση περιεχομένου 2"/>
          <p:cNvSpPr>
            <a:spLocks noGrp="1"/>
          </p:cNvSpPr>
          <p:nvPr>
            <p:ph sz="quarter" idx="1"/>
          </p:nvPr>
        </p:nvSpPr>
        <p:spPr>
          <a:xfrm>
            <a:off x="755576" y="1628800"/>
            <a:ext cx="8050096" cy="4470248"/>
          </a:xfrm>
        </p:spPr>
        <p:txBody>
          <a:bodyPr>
            <a:normAutofit lnSpcReduction="10000"/>
          </a:bodyPr>
          <a:lstStyle/>
          <a:p>
            <a:pPr algn="just"/>
            <a:r>
              <a:rPr lang="el-GR" dirty="0"/>
              <a:t>Από την άλλη μεριά, η δυσλεξία επιφανείας χαρακτηρίζεται από μια δυσκολία να διαβάσουν ανώμαλες λέξεις προσπαθώντας στις ανώμαλες λέξεις να εφαρμόσουν τους κανόνες της γραφο-φωνημικής μετατροπής. Στη γραφή κάνουν πάρα πολλά ορθογραφικά λάθη, αλλά όχι φωνολογικά (</a:t>
            </a:r>
            <a:r>
              <a:rPr lang="en-US" dirty="0"/>
              <a:t>S</a:t>
            </a:r>
            <a:r>
              <a:rPr lang="el-GR" dirty="0"/>
              <a:t>. </a:t>
            </a:r>
            <a:r>
              <a:rPr lang="en-US" dirty="0"/>
              <a:t>Valdois</a:t>
            </a:r>
            <a:r>
              <a:rPr lang="el-GR" dirty="0"/>
              <a:t>, 2002). Τέλος, υπάρχει και ο μεικτός τύπος δυσλεξίας, ο οποίος παρουσιάζει και τις δύο μορφές και θεωρείται ότι είναι πιο συχνός από τους άλλους δύο. </a:t>
            </a:r>
          </a:p>
          <a:p>
            <a:r>
              <a:rPr lang="el-GR" dirty="0"/>
              <a:t>         </a:t>
            </a:r>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415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normAutofit fontScale="90000"/>
          </a:bodyPr>
          <a:lstStyle/>
          <a:p>
            <a:r>
              <a:rPr lang="el-GR" dirty="0" smtClean="0">
                <a:solidFill>
                  <a:srgbClr val="002060"/>
                </a:solidFill>
              </a:rPr>
              <a:t>Συνοδά συμπτώματα της δυσλεξίας</a:t>
            </a:r>
            <a:endParaRPr lang="el-GR" dirty="0">
              <a:solidFill>
                <a:srgbClr val="002060"/>
              </a:solidFill>
            </a:endParaRPr>
          </a:p>
        </p:txBody>
      </p:sp>
      <p:sp>
        <p:nvSpPr>
          <p:cNvPr id="3" name="Θέση περιεχομένου 2"/>
          <p:cNvSpPr>
            <a:spLocks noGrp="1"/>
          </p:cNvSpPr>
          <p:nvPr>
            <p:ph sz="quarter" idx="1"/>
          </p:nvPr>
        </p:nvSpPr>
        <p:spPr>
          <a:xfrm>
            <a:off x="3627076" y="1628800"/>
            <a:ext cx="5529816" cy="3966192"/>
          </a:xfrm>
        </p:spPr>
        <p:txBody>
          <a:bodyPr>
            <a:normAutofit lnSpcReduction="10000"/>
          </a:bodyPr>
          <a:lstStyle/>
          <a:p>
            <a:r>
              <a:rPr lang="el-GR" dirty="0"/>
              <a:t>Πολύ συχνά, οι Ειδικές Μαθησιακές Δυσκολίες συναντούνται σε συνδυασμό με το Σύνδρομο Διάσπασης ή αλλιώς Ελλειμματικής Προσοχής και Υπερκινητικότητας (αρχικά ΔΕΠ-Υ). Πρόκειται για μια διαταραχή κυρίως της ικανότητας προσοχής (</a:t>
            </a:r>
            <a:r>
              <a:rPr lang="en-US" dirty="0"/>
              <a:t>M</a:t>
            </a:r>
            <a:r>
              <a:rPr lang="el-GR" dirty="0"/>
              <a:t>. </a:t>
            </a:r>
            <a:r>
              <a:rPr lang="en-US" dirty="0"/>
              <a:t>Snowling</a:t>
            </a:r>
            <a:r>
              <a:rPr lang="el-GR" dirty="0"/>
              <a:t>, 2000).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http://upload.wikimedia.org/wikipedia/commons/0/08/Veddah_gi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2736304"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01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normAutofit fontScale="90000"/>
          </a:bodyPr>
          <a:lstStyle/>
          <a:p>
            <a:r>
              <a:rPr lang="el-GR" dirty="0" smtClean="0">
                <a:solidFill>
                  <a:srgbClr val="002060"/>
                </a:solidFill>
              </a:rPr>
              <a:t>Συνοδά συμπτώματα της δυσλεξίας</a:t>
            </a:r>
            <a:endParaRPr lang="el-GR" dirty="0">
              <a:solidFill>
                <a:srgbClr val="002060"/>
              </a:solidFill>
            </a:endParaRPr>
          </a:p>
        </p:txBody>
      </p:sp>
      <p:sp>
        <p:nvSpPr>
          <p:cNvPr id="3" name="Θέση περιεχομένου 2"/>
          <p:cNvSpPr>
            <a:spLocks noGrp="1"/>
          </p:cNvSpPr>
          <p:nvPr>
            <p:ph sz="quarter" idx="1"/>
          </p:nvPr>
        </p:nvSpPr>
        <p:spPr>
          <a:xfrm>
            <a:off x="2987824" y="1772816"/>
            <a:ext cx="5817848" cy="4326232"/>
          </a:xfrm>
        </p:spPr>
        <p:txBody>
          <a:bodyPr>
            <a:normAutofit fontScale="92500" lnSpcReduction="10000"/>
          </a:bodyPr>
          <a:lstStyle/>
          <a:p>
            <a:r>
              <a:rPr lang="el-GR" dirty="0" smtClean="0"/>
              <a:t>Πιο </a:t>
            </a:r>
            <a:r>
              <a:rPr lang="el-GR" dirty="0"/>
              <a:t>συγκεκριμένα, ως ΔΕΠ-Υ ορίζουμε τη νευροβιολογική διαταραχή που επηρεάζει την ικανότητα του ατόμου να επιδεικνύει την κατάλληλη αναπτυξιακή συμπεριφορά στη ρύθμιση του επιπέδου κινητικότητας (υπερκινητικότητα), στον έλεγχο της συμπεριφοράς (παρορμητικότητα) και στη συγκέντρωση σε μια δεδομένη δραστηριότητα (απροσεξία).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upload.wikimedia.org/wikipedia/commons/0/08/Veddah_gi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0808"/>
            <a:ext cx="2736304"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839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normAutofit fontScale="90000"/>
          </a:bodyPr>
          <a:lstStyle/>
          <a:p>
            <a:r>
              <a:rPr lang="el-GR" dirty="0" smtClean="0">
                <a:solidFill>
                  <a:srgbClr val="002060"/>
                </a:solidFill>
              </a:rPr>
              <a:t>Συνοδά συμπτώματα της δυσλεξίας</a:t>
            </a:r>
            <a:endParaRPr lang="el-GR" dirty="0">
              <a:solidFill>
                <a:srgbClr val="002060"/>
              </a:solidFill>
            </a:endParaRPr>
          </a:p>
        </p:txBody>
      </p:sp>
      <p:sp>
        <p:nvSpPr>
          <p:cNvPr id="3" name="Θέση περιεχομένου 2"/>
          <p:cNvSpPr>
            <a:spLocks noGrp="1"/>
          </p:cNvSpPr>
          <p:nvPr>
            <p:ph sz="quarter" idx="1"/>
          </p:nvPr>
        </p:nvSpPr>
        <p:spPr>
          <a:xfrm>
            <a:off x="2987824" y="1772816"/>
            <a:ext cx="5817848" cy="4326232"/>
          </a:xfrm>
        </p:spPr>
        <p:txBody>
          <a:bodyPr>
            <a:normAutofit/>
          </a:bodyPr>
          <a:lstStyle/>
          <a:p>
            <a:r>
              <a:rPr lang="el-GR" dirty="0"/>
              <a:t>Τα πιο εμφανή συμπτώματα περιλαμβάνουν αδυναμία διατήρησης της προσοχής και συγκέντρωσης, μη αναμενόμενη κινητικότητα για το αναπτυξιακό επίπεδο του παιδιού, διάσπαση προσοχής και παρορμητικότητα (R. Martinussen, R. Tannock &amp; A. McInnes, P. Chaban, 2009). </a:t>
            </a:r>
          </a:p>
          <a:p>
            <a:endParaRPr lang="el-GR" dirty="0"/>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upload.wikimedia.org/wikipedia/commons/0/08/Veddah_gi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0808"/>
            <a:ext cx="2736304"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11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normAutofit fontScale="90000"/>
          </a:bodyPr>
          <a:lstStyle/>
          <a:p>
            <a:r>
              <a:rPr lang="el-GR" dirty="0">
                <a:solidFill>
                  <a:srgbClr val="002060"/>
                </a:solidFill>
              </a:rPr>
              <a:t>Ο όρος «Μαθησιακές Δυσκολίες» </a:t>
            </a:r>
          </a:p>
        </p:txBody>
      </p:sp>
      <p:sp>
        <p:nvSpPr>
          <p:cNvPr id="3" name="Θέση περιεχομένου 2"/>
          <p:cNvSpPr>
            <a:spLocks noGrp="1"/>
          </p:cNvSpPr>
          <p:nvPr>
            <p:ph sz="quarter" idx="1"/>
          </p:nvPr>
        </p:nvSpPr>
        <p:spPr/>
        <p:txBody>
          <a:bodyPr>
            <a:normAutofit/>
          </a:bodyPr>
          <a:lstStyle/>
          <a:p>
            <a:endParaRPr lang="el-GR" dirty="0"/>
          </a:p>
          <a:p>
            <a:pPr algn="just"/>
            <a:r>
              <a:rPr lang="el-GR" dirty="0" smtClean="0"/>
              <a:t>χρησιμοποιήθηκε </a:t>
            </a:r>
            <a:r>
              <a:rPr lang="el-GR" dirty="0"/>
              <a:t>για πρώτη φορά το 1962 από τον </a:t>
            </a:r>
            <a:r>
              <a:rPr lang="en-US" dirty="0"/>
              <a:t>Kirk</a:t>
            </a:r>
            <a:r>
              <a:rPr lang="el-GR" dirty="0"/>
              <a:t>. Έκτοτε, έχουν γίνει πολλές απόπειρες διαμόρφωσης ενός κοινού ορισμού. Ένας από τους τελευταίους ευρέως αποδεκτούς ορισμούς αναφέρει ότι με το γενικό όρο «Μαθησιακές Δυσκολίες» εννοούμε μία ανομοιογενή ομάδα διαταραχών, οι οποίες εκδηλώνονται με σημαντικές δυσκολίες στην πρόσκτηση και χρήση ικανοτήτων ακρόασης, ομιλίας, ανάγνωσης, γραφής, συλλογισμού ή μαθηματικών ικανοτήτων.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43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normAutofit fontScale="90000"/>
          </a:bodyPr>
          <a:lstStyle/>
          <a:p>
            <a:r>
              <a:rPr lang="el-GR" dirty="0" smtClean="0">
                <a:solidFill>
                  <a:srgbClr val="002060"/>
                </a:solidFill>
              </a:rPr>
              <a:t>Συνοδά συμπτώματα της δυσλεξίας</a:t>
            </a:r>
            <a:endParaRPr lang="el-GR" dirty="0">
              <a:solidFill>
                <a:srgbClr val="00206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35896" y="1844825"/>
            <a:ext cx="4896544" cy="4524315"/>
          </a:xfrm>
          <a:prstGeom prst="rect">
            <a:avLst/>
          </a:prstGeom>
          <a:noFill/>
        </p:spPr>
        <p:txBody>
          <a:bodyPr wrap="square" rtlCol="0">
            <a:spAutoFit/>
          </a:bodyPr>
          <a:lstStyle/>
          <a:p>
            <a:r>
              <a:rPr lang="el-GR" sz="2400" dirty="0"/>
              <a:t>Μπορούμε να συναντήσουμε άτομα μόνο με διάσπαση προσοχής ή μόνο με υπερκινητικότητα ή </a:t>
            </a:r>
            <a:r>
              <a:rPr lang="el-GR" sz="2400" dirty="0" smtClean="0"/>
              <a:t>και </a:t>
            </a:r>
            <a:r>
              <a:rPr lang="el-GR" sz="2400" dirty="0"/>
              <a:t>με τα δύο συμπτώματα μαζί. Η κλινική τους εικόνα χαρακτηρίζεται από συνεχή κίνηση και όση ώρα κάθονται και όταν σηκώνονται από την καρέκλα. Επίσης, μπορούν  να μιλούν ασταμάτητα χωρίς να αφήνουν τους άλλους να μιλήσουν (διάσταση </a:t>
            </a:r>
            <a:r>
              <a:rPr lang="el-GR" sz="2400" dirty="0" smtClean="0"/>
              <a:t>υπερκινητικότητας</a:t>
            </a:r>
            <a:r>
              <a:rPr lang="el-GR" sz="2400" dirty="0"/>
              <a:t>). </a:t>
            </a:r>
            <a:endParaRPr lang="el-GR" dirty="0"/>
          </a:p>
        </p:txBody>
      </p:sp>
      <p:pic>
        <p:nvPicPr>
          <p:cNvPr id="15362" name="Picture 2" descr="http://cdn.morguefile.com/imageData/public/files/m/mconnors/10/l/1414674843vntd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03" y="1988840"/>
            <a:ext cx="2050721" cy="273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91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43808" y="116632"/>
            <a:ext cx="5992344" cy="1008112"/>
          </a:xfrm>
        </p:spPr>
        <p:txBody>
          <a:bodyPr>
            <a:noAutofit/>
          </a:bodyPr>
          <a:lstStyle/>
          <a:p>
            <a:r>
              <a:rPr lang="el-GR" sz="2800" dirty="0">
                <a:solidFill>
                  <a:srgbClr val="002060"/>
                </a:solidFill>
              </a:rPr>
              <a:t>Συνοδά συμπτώματα της δυσλεξίας</a:t>
            </a:r>
          </a:p>
        </p:txBody>
      </p:sp>
      <p:sp>
        <p:nvSpPr>
          <p:cNvPr id="3" name="Θέση περιεχομένου 2"/>
          <p:cNvSpPr>
            <a:spLocks noGrp="1"/>
          </p:cNvSpPr>
          <p:nvPr>
            <p:ph sz="quarter" idx="1"/>
          </p:nvPr>
        </p:nvSpPr>
        <p:spPr/>
        <p:txBody>
          <a:bodyPr>
            <a:normAutofit/>
          </a:bodyPr>
          <a:lstStyle/>
          <a:p>
            <a:pPr marL="0" indent="0">
              <a:buNone/>
            </a:pPr>
            <a:endParaRPr lang="el-GR" dirty="0"/>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15616" y="2132856"/>
            <a:ext cx="7344816" cy="3816429"/>
          </a:xfrm>
          <a:prstGeom prst="rect">
            <a:avLst/>
          </a:prstGeom>
          <a:noFill/>
        </p:spPr>
        <p:txBody>
          <a:bodyPr wrap="square" rtlCol="0">
            <a:spAutoFit/>
          </a:bodyPr>
          <a:lstStyle/>
          <a:p>
            <a:pPr algn="just"/>
            <a:r>
              <a:rPr lang="el-GR" sz="2800" dirty="0"/>
              <a:t>Ακόμα, είναι ιδιαίτερα παρορμητικά, αφού ενεργούν γρήγορα χωρίς να σκέφτονται και συνήθως ονειροπολούν, μοιάζουν σαν να είναι χαμένα σε άλλο κόσμο και δυσκολεύονται να κρατήσουν την προσοχή τους για αρκετή ώρα κάπου, ενώ αυτή αποσπάται ανάλογα με το τι συμβαίνει γύρω εκείνη τη στιγμή. </a:t>
            </a:r>
          </a:p>
          <a:p>
            <a:endParaRPr lang="el-GR" dirty="0"/>
          </a:p>
        </p:txBody>
      </p:sp>
    </p:spTree>
    <p:extLst>
      <p:ext uri="{BB962C8B-B14F-4D97-AF65-F5344CB8AC3E}">
        <p14:creationId xmlns:p14="http://schemas.microsoft.com/office/powerpoint/2010/main" val="397066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43808" y="116632"/>
            <a:ext cx="5992344" cy="1008112"/>
          </a:xfrm>
        </p:spPr>
        <p:txBody>
          <a:bodyPr>
            <a:noAutofit/>
          </a:bodyPr>
          <a:lstStyle/>
          <a:p>
            <a:r>
              <a:rPr lang="el-GR" sz="2800" dirty="0"/>
              <a:t/>
            </a:r>
            <a:br>
              <a:rPr lang="el-GR" sz="2800" dirty="0"/>
            </a:br>
            <a:endParaRPr lang="el-GR" sz="2800" dirty="0">
              <a:solidFill>
                <a:srgbClr val="002060"/>
              </a:solidFill>
            </a:endParaRPr>
          </a:p>
        </p:txBody>
      </p:sp>
      <p:sp>
        <p:nvSpPr>
          <p:cNvPr id="3" name="Θέση περιεχομένου 2"/>
          <p:cNvSpPr>
            <a:spLocks noGrp="1"/>
          </p:cNvSpPr>
          <p:nvPr>
            <p:ph sz="quarter" idx="1"/>
          </p:nvPr>
        </p:nvSpPr>
        <p:spPr/>
        <p:txBody>
          <a:bodyPr>
            <a:normAutofit/>
          </a:bodyPr>
          <a:lstStyle/>
          <a:p>
            <a:pPr marL="0" indent="0">
              <a:buNone/>
            </a:pPr>
            <a:endParaRPr lang="el-GR" dirty="0"/>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03848" y="1844824"/>
            <a:ext cx="5760640" cy="3837335"/>
          </a:xfrm>
          <a:prstGeom prst="rect">
            <a:avLst/>
          </a:prstGeom>
          <a:noFill/>
        </p:spPr>
        <p:txBody>
          <a:bodyPr wrap="square" rtlCol="0">
            <a:spAutoFit/>
          </a:bodyPr>
          <a:lstStyle/>
          <a:p>
            <a:r>
              <a:rPr lang="el-GR" sz="2400" dirty="0"/>
              <a:t>Τέλος, είναι πολύ πιθανό, επίσης, οι Ειδικές Μαθησιακές Δυσκολίες να συνυπάρχουν με προβλήματα συναισθηματικά ή ψυχοκοινωνικά (όπως η έλλειψη αυτοεκτίμησης, ζητήματα άγχους ή αντικοινωνικής συμπεριφοράς) και με συμπεριφορές αυτοελέγχου, κοινωνικής αντίληψης και κοινωνικής αλληλεπίδρασης. </a:t>
            </a:r>
            <a:r>
              <a:rPr lang="el-GR" dirty="0"/>
              <a:t> </a:t>
            </a:r>
          </a:p>
          <a:p>
            <a:endParaRPr lang="el-GR" dirty="0"/>
          </a:p>
        </p:txBody>
      </p:sp>
      <p:pic>
        <p:nvPicPr>
          <p:cNvPr id="17410" name="Picture 2" descr="http://cdn.morguefile.com/imageData/public/files/a/anitapatterson/preview/fldr_2004_08_30/file0006089802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28" y="2060848"/>
            <a:ext cx="2459007" cy="235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66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43808" y="116632"/>
            <a:ext cx="5992344" cy="1008112"/>
          </a:xfrm>
        </p:spPr>
        <p:txBody>
          <a:bodyPr>
            <a:noAutofit/>
          </a:bodyPr>
          <a:lstStyle/>
          <a:p>
            <a:r>
              <a:rPr lang="el-GR" sz="2800" dirty="0"/>
              <a:t/>
            </a:r>
            <a:br>
              <a:rPr lang="el-GR" sz="2800" dirty="0"/>
            </a:br>
            <a:endParaRPr lang="el-GR" sz="2800" dirty="0">
              <a:solidFill>
                <a:srgbClr val="002060"/>
              </a:solidFill>
            </a:endParaRPr>
          </a:p>
        </p:txBody>
      </p:sp>
      <p:sp>
        <p:nvSpPr>
          <p:cNvPr id="3" name="Θέση περιεχομένου 2"/>
          <p:cNvSpPr>
            <a:spLocks noGrp="1"/>
          </p:cNvSpPr>
          <p:nvPr>
            <p:ph sz="quarter" idx="1"/>
          </p:nvPr>
        </p:nvSpPr>
        <p:spPr/>
        <p:txBody>
          <a:bodyPr>
            <a:normAutofit/>
          </a:bodyPr>
          <a:lstStyle/>
          <a:p>
            <a:pPr marL="0" indent="0">
              <a:buNone/>
            </a:pPr>
            <a:endParaRPr lang="el-GR" dirty="0"/>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39952" y="1700808"/>
            <a:ext cx="4608512" cy="3970318"/>
          </a:xfrm>
          <a:prstGeom prst="rect">
            <a:avLst/>
          </a:prstGeom>
          <a:noFill/>
        </p:spPr>
        <p:txBody>
          <a:bodyPr wrap="square" rtlCol="0">
            <a:spAutoFit/>
          </a:bodyPr>
          <a:lstStyle/>
          <a:p>
            <a:r>
              <a:rPr lang="el-GR" sz="2400" dirty="0" smtClean="0"/>
              <a:t>Αυτές </a:t>
            </a:r>
            <a:r>
              <a:rPr lang="el-GR" sz="2400" dirty="0"/>
              <a:t>οι διαταραχές μπορεί να είναι αποτέλεσμα μιας ειδικής μαθησιακής δυσκολίας ή να επηρεάζονται από την ύπαρξή της, σε καμία, όμως περίπτωση δε συνιστούν από μόνα τους επαρκή στοιχεία διάγνωσης Μαθησιακών Δυσκολιών (Σ. Παντελιάδου, 2000).</a:t>
            </a:r>
          </a:p>
          <a:p>
            <a:r>
              <a:rPr lang="el-GR" dirty="0"/>
              <a:t> </a:t>
            </a:r>
          </a:p>
          <a:p>
            <a:endParaRPr lang="el-GR" dirty="0"/>
          </a:p>
        </p:txBody>
      </p:sp>
      <p:pic>
        <p:nvPicPr>
          <p:cNvPr id="19458" name="Picture 2" descr="http://cdn.morguefile.com/imageData/public/files/q/quicksand/10/l/13829744910cvy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36004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823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Τέλος, πρέπει να γνωρίζουμε τους:</a:t>
            </a:r>
            <a:endParaRPr lang="el-GR" dirty="0"/>
          </a:p>
        </p:txBody>
      </p:sp>
      <p:sp>
        <p:nvSpPr>
          <p:cNvPr id="3" name="Θέση περιεχομένου 2"/>
          <p:cNvSpPr>
            <a:spLocks noGrp="1"/>
          </p:cNvSpPr>
          <p:nvPr>
            <p:ph sz="quarter" idx="1"/>
          </p:nvPr>
        </p:nvSpPr>
        <p:spPr>
          <a:xfrm>
            <a:off x="3707904" y="1772816"/>
            <a:ext cx="5097768" cy="4326232"/>
          </a:xfrm>
        </p:spPr>
        <p:txBody>
          <a:bodyPr/>
          <a:lstStyle/>
          <a:p>
            <a:r>
              <a:rPr lang="el-GR" dirty="0" smtClean="0"/>
              <a:t>Βασικούς τύπους και ορισμούς των Ειδικών Μαθησιακών Δυσκολιών για να σχεδιάζουμε το μάθημά μας, αλλά και για να οργανώνουμε τις ειδικές εξεταστικές συνθήκες για την ισότιμη συμμετοχή των μαθητών μας με ΕΜΔ στη διαδικασία αξιολόγησης. </a:t>
            </a:r>
          </a:p>
        </p:txBody>
      </p:sp>
      <p:pic>
        <p:nvPicPr>
          <p:cNvPr id="18434" name="Picture 2" descr="http://cdn.morguefile.com/imageData/public/files/p/phaewilk/preview/fldr_2008_11_11/file00010031580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324036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53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normAutofit/>
          </a:bodyPr>
          <a:lstStyle/>
          <a:p>
            <a:r>
              <a:rPr lang="el-GR" dirty="0" smtClean="0">
                <a:solidFill>
                  <a:srgbClr val="002060"/>
                </a:solidFill>
              </a:rPr>
              <a:t>Προσέχουμε ότι:</a:t>
            </a:r>
            <a:endParaRPr lang="el-GR" dirty="0">
              <a:solidFill>
                <a:srgbClr val="002060"/>
              </a:solidFill>
            </a:endParaRPr>
          </a:p>
        </p:txBody>
      </p:sp>
      <p:sp>
        <p:nvSpPr>
          <p:cNvPr id="3" name="Θέση περιεχομένου 2"/>
          <p:cNvSpPr>
            <a:spLocks noGrp="1"/>
          </p:cNvSpPr>
          <p:nvPr>
            <p:ph sz="quarter" idx="1"/>
          </p:nvPr>
        </p:nvSpPr>
        <p:spPr/>
        <p:txBody>
          <a:bodyPr/>
          <a:lstStyle/>
          <a:p>
            <a:pPr algn="just"/>
            <a:r>
              <a:rPr lang="el-GR" dirty="0"/>
              <a:t>Είναι πολύ σημαντικό να διευκρινιστεί ότι οι Μαθησιακές Δυσκολίες που μας αφορούν αποτελούν ενδογενείς και αναπτυξιακές διαταραχές με νευροβιολογική βάση. Δεν είναι επίκτητες, αποτέλεσμα, </a:t>
            </a:r>
            <a:r>
              <a:rPr lang="el-GR" dirty="0" smtClean="0"/>
              <a:t>δηλαδή</a:t>
            </a:r>
            <a:r>
              <a:rPr lang="el-GR" dirty="0"/>
              <a:t>, εξωτερικών </a:t>
            </a:r>
            <a:r>
              <a:rPr lang="el-GR" dirty="0" smtClean="0"/>
              <a:t>παραγόντων</a:t>
            </a:r>
            <a:r>
              <a:rPr lang="en-US" dirty="0" smtClean="0"/>
              <a:t>.</a:t>
            </a:r>
            <a:endParaRPr lang="el-GR" dirty="0" smtClean="0"/>
          </a:p>
          <a:p>
            <a:pPr algn="just"/>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43300" y="1453877"/>
            <a:ext cx="2324844" cy="771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630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normAutofit/>
          </a:bodyPr>
          <a:lstStyle/>
          <a:p>
            <a:r>
              <a:rPr lang="el-GR" dirty="0" smtClean="0">
                <a:solidFill>
                  <a:srgbClr val="002060"/>
                </a:solidFill>
              </a:rPr>
              <a:t>Τρόπος εκδήλωσης ΜΔ</a:t>
            </a:r>
            <a:endParaRPr lang="el-GR" dirty="0">
              <a:solidFill>
                <a:srgbClr val="002060"/>
              </a:solidFill>
            </a:endParaRPr>
          </a:p>
        </p:txBody>
      </p:sp>
      <p:sp>
        <p:nvSpPr>
          <p:cNvPr id="3" name="Θέση περιεχομένου 2"/>
          <p:cNvSpPr>
            <a:spLocks noGrp="1"/>
          </p:cNvSpPr>
          <p:nvPr>
            <p:ph sz="quarter" idx="1"/>
          </p:nvPr>
        </p:nvSpPr>
        <p:spPr/>
        <p:txBody>
          <a:bodyPr>
            <a:normAutofit lnSpcReduction="10000"/>
          </a:bodyPr>
          <a:lstStyle/>
          <a:p>
            <a:r>
              <a:rPr lang="el-GR" dirty="0"/>
              <a:t>Τόσο ο τρόπος που εκδηλώνονται όσο και η πιθανή αιτιολογία των Μαθησιακών </a:t>
            </a:r>
            <a:r>
              <a:rPr lang="el-GR" dirty="0" smtClean="0"/>
              <a:t>Δυσκολιών (ΜΔ) </a:t>
            </a:r>
            <a:r>
              <a:rPr lang="el-GR" dirty="0"/>
              <a:t>διαφέρουν, γεγονός που κάνει δύσκολο τον εντοπισμό κάποιων κοινών χαρακτηριστικών. Παρόλ’ αυτά, κοινά σημεία </a:t>
            </a:r>
            <a:r>
              <a:rPr lang="el-GR" dirty="0" smtClean="0"/>
              <a:t>αποτελούν:</a:t>
            </a:r>
          </a:p>
          <a:p>
            <a:r>
              <a:rPr lang="el-GR" dirty="0" smtClean="0"/>
              <a:t> </a:t>
            </a:r>
            <a:r>
              <a:rPr lang="el-GR" dirty="0"/>
              <a:t>οι δυσκολίες αντίληψης, </a:t>
            </a:r>
            <a:endParaRPr lang="el-GR" dirty="0" smtClean="0"/>
          </a:p>
          <a:p>
            <a:r>
              <a:rPr lang="el-GR" dirty="0" smtClean="0"/>
              <a:t>οι </a:t>
            </a:r>
            <a:r>
              <a:rPr lang="el-GR" dirty="0"/>
              <a:t>κινητικές διαταραχές, </a:t>
            </a:r>
            <a:endParaRPr lang="el-GR" dirty="0" smtClean="0"/>
          </a:p>
          <a:p>
            <a:r>
              <a:rPr lang="el-GR" dirty="0" smtClean="0"/>
              <a:t>οι </a:t>
            </a:r>
            <a:r>
              <a:rPr lang="el-GR" dirty="0"/>
              <a:t>διαταραχές προσοχής και μνήμης, </a:t>
            </a:r>
            <a:endParaRPr lang="el-GR" dirty="0" smtClean="0"/>
          </a:p>
          <a:p>
            <a:r>
              <a:rPr lang="el-GR" dirty="0" smtClean="0"/>
              <a:t>τα </a:t>
            </a:r>
            <a:r>
              <a:rPr lang="el-GR" dirty="0"/>
              <a:t>προβλήματα κινήτρων και </a:t>
            </a:r>
            <a:r>
              <a:rPr lang="el-GR" dirty="0" smtClean="0"/>
              <a:t>κοινωνικοσυναισθηματικής </a:t>
            </a:r>
            <a:r>
              <a:rPr lang="el-GR" dirty="0"/>
              <a:t>φύσης, καθώς και οι </a:t>
            </a:r>
            <a:r>
              <a:rPr lang="el-GR" dirty="0" smtClean="0"/>
              <a:t>μεταγνωστικές </a:t>
            </a:r>
            <a:r>
              <a:rPr lang="el-GR" dirty="0"/>
              <a:t>διαταραχές</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4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normAutofit/>
          </a:bodyPr>
          <a:lstStyle/>
          <a:p>
            <a:r>
              <a:rPr lang="el-GR" dirty="0" smtClean="0">
                <a:solidFill>
                  <a:srgbClr val="002060"/>
                </a:solidFill>
              </a:rPr>
              <a:t>Ταξινόμηση των ΜΔ</a:t>
            </a:r>
            <a:endParaRPr lang="el-GR" dirty="0">
              <a:solidFill>
                <a:srgbClr val="002060"/>
              </a:solidFill>
            </a:endParaRPr>
          </a:p>
        </p:txBody>
      </p:sp>
      <p:sp>
        <p:nvSpPr>
          <p:cNvPr id="3" name="Θέση περιεχομένου 2"/>
          <p:cNvSpPr>
            <a:spLocks noGrp="1"/>
          </p:cNvSpPr>
          <p:nvPr>
            <p:ph sz="quarter" idx="1"/>
          </p:nvPr>
        </p:nvSpPr>
        <p:spPr>
          <a:xfrm>
            <a:off x="4202712" y="1628800"/>
            <a:ext cx="4602959" cy="4470248"/>
          </a:xfrm>
        </p:spPr>
        <p:txBody>
          <a:bodyPr>
            <a:normAutofit/>
          </a:bodyPr>
          <a:lstStyle/>
          <a:p>
            <a:r>
              <a:rPr lang="el-GR" dirty="0"/>
              <a:t>Κάτω από την ομπρέλα των Ειδικών Μαθησιακών Δυσκολιών εντάσσεται μία ποικιλία συναφών διαταραχών που έχουν, όμως, διαφορετικά συμπτώματα η καθεμιά. </a:t>
            </a:r>
            <a:r>
              <a:rPr lang="el-GR" dirty="0" smtClean="0"/>
              <a:t>Την </a:t>
            </a:r>
            <a:r>
              <a:rPr lang="el-GR" dirty="0"/>
              <a:t>πιο διαδεδομένη από αυτές αποτελεί η «δυσλεξία αναπτυξιακού τύπου».  </a:t>
            </a:r>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78" y="1628800"/>
            <a:ext cx="3720835" cy="2790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82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style>
          <a:lnRef idx="2">
            <a:schemeClr val="dk1"/>
          </a:lnRef>
          <a:fillRef idx="1">
            <a:schemeClr val="lt1"/>
          </a:fillRef>
          <a:effectRef idx="0">
            <a:schemeClr val="dk1"/>
          </a:effectRef>
          <a:fontRef idx="minor">
            <a:schemeClr val="dk1"/>
          </a:fontRef>
        </p:style>
        <p:txBody>
          <a:bodyPr>
            <a:normAutofit/>
          </a:bodyPr>
          <a:lstStyle/>
          <a:p>
            <a:r>
              <a:rPr lang="el-GR" dirty="0" smtClean="0">
                <a:solidFill>
                  <a:srgbClr val="002060"/>
                </a:solidFill>
              </a:rPr>
              <a:t>ΟΡΙΣΜΟΣ ΤΗΣ ΔΥΣΛΕΞΙΑΣ</a:t>
            </a:r>
            <a:endParaRPr lang="el-GR" dirty="0">
              <a:solidFill>
                <a:srgbClr val="002060"/>
              </a:solidFill>
            </a:endParaRPr>
          </a:p>
        </p:txBody>
      </p:sp>
      <p:sp>
        <p:nvSpPr>
          <p:cNvPr id="3" name="Θέση περιεχομένου 2"/>
          <p:cNvSpPr>
            <a:spLocks noGrp="1"/>
          </p:cNvSpPr>
          <p:nvPr>
            <p:ph sz="quarter" idx="1"/>
          </p:nvPr>
        </p:nvSpPr>
        <p:spPr>
          <a:xfrm>
            <a:off x="4067944" y="1772816"/>
            <a:ext cx="4809736" cy="4326232"/>
          </a:xfrm>
        </p:spPr>
        <p:txBody>
          <a:bodyPr>
            <a:normAutofit/>
          </a:bodyPr>
          <a:lstStyle/>
          <a:p>
            <a:r>
              <a:rPr lang="el-GR" dirty="0"/>
              <a:t>Κατά καιρούς, έχουν επιχειρηθεί πολλοί ορισμοί του τι εννοούμε τελικά με τον όρο «δυσλεξία». Πλέον, στην παγκόσμια επιστημονική κοινότητα έχει υπερισχύσει ο ορισμός που πρότεινε ο Παγκόσμιος Οργανισμός </a:t>
            </a:r>
            <a:r>
              <a:rPr lang="el-GR" dirty="0" smtClean="0"/>
              <a:t>Υγείας-Π.Ο.Υ. (</a:t>
            </a:r>
            <a:r>
              <a:rPr lang="en-US" dirty="0" smtClean="0"/>
              <a:t>W</a:t>
            </a:r>
            <a:r>
              <a:rPr lang="el-GR" dirty="0"/>
              <a:t>.</a:t>
            </a:r>
            <a:r>
              <a:rPr lang="en-US" dirty="0"/>
              <a:t>H</a:t>
            </a:r>
            <a:r>
              <a:rPr lang="el-GR" dirty="0"/>
              <a:t>.</a:t>
            </a:r>
            <a:r>
              <a:rPr lang="en-US" dirty="0"/>
              <a:t>O</a:t>
            </a:r>
            <a:r>
              <a:rPr lang="el-GR" dirty="0"/>
              <a:t>.) το 1993.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947691"/>
            <a:ext cx="2408287" cy="353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98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style>
          <a:lnRef idx="2">
            <a:schemeClr val="dk1"/>
          </a:lnRef>
          <a:fillRef idx="1">
            <a:schemeClr val="lt1"/>
          </a:fillRef>
          <a:effectRef idx="0">
            <a:schemeClr val="dk1"/>
          </a:effectRef>
          <a:fontRef idx="minor">
            <a:schemeClr val="dk1"/>
          </a:fontRef>
        </p:style>
        <p:txBody>
          <a:bodyPr>
            <a:normAutofit/>
          </a:bodyPr>
          <a:lstStyle/>
          <a:p>
            <a:r>
              <a:rPr lang="el-GR" dirty="0" smtClean="0">
                <a:solidFill>
                  <a:srgbClr val="002060"/>
                </a:solidFill>
              </a:rPr>
              <a:t>ΟΡΙΣΜΟΣ ΤΗΣ ΔΥΣΛΕΞΙΑΣ</a:t>
            </a:r>
            <a:endParaRPr lang="el-GR" dirty="0">
              <a:solidFill>
                <a:srgbClr val="002060"/>
              </a:solidFill>
            </a:endParaRPr>
          </a:p>
        </p:txBody>
      </p:sp>
      <p:sp>
        <p:nvSpPr>
          <p:cNvPr id="3" name="Θέση περιεχομένου 2"/>
          <p:cNvSpPr>
            <a:spLocks noGrp="1"/>
          </p:cNvSpPr>
          <p:nvPr>
            <p:ph sz="quarter" idx="1"/>
          </p:nvPr>
        </p:nvSpPr>
        <p:spPr>
          <a:xfrm>
            <a:off x="3275856" y="2132856"/>
            <a:ext cx="5529816" cy="3966192"/>
          </a:xfrm>
        </p:spPr>
        <p:txBody>
          <a:bodyPr>
            <a:normAutofit/>
          </a:bodyPr>
          <a:lstStyle/>
          <a:p>
            <a:r>
              <a:rPr lang="el-GR" sz="3200" dirty="0"/>
              <a:t>Ο ορισμός </a:t>
            </a:r>
            <a:r>
              <a:rPr lang="el-GR" sz="3200" dirty="0" smtClean="0"/>
              <a:t>αυτός του Π.Ο.Υ. </a:t>
            </a:r>
            <a:r>
              <a:rPr lang="el-GR" sz="3200" dirty="0"/>
              <a:t>δεν ορίζει τα ακριβή διαγνωστικά κριτήρια της Δυσλεξίας, αλλά αναφέρει τις περιπτώσεις που η διαταραχή αποκλείεται.</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14" y="1844824"/>
            <a:ext cx="2408287" cy="353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617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9792" y="228600"/>
            <a:ext cx="6136360" cy="758952"/>
          </a:xfrm>
        </p:spPr>
        <p:txBody>
          <a:bodyPr/>
          <a:lstStyle/>
          <a:p>
            <a:r>
              <a:rPr lang="el-GR" dirty="0" smtClean="0">
                <a:solidFill>
                  <a:srgbClr val="002060"/>
                </a:solidFill>
              </a:rPr>
              <a:t>Θέματα…της δυσλεξίας</a:t>
            </a:r>
            <a:endParaRPr lang="el-GR" dirty="0">
              <a:solidFill>
                <a:srgbClr val="002060"/>
              </a:solidFill>
            </a:endParaRPr>
          </a:p>
        </p:txBody>
      </p:sp>
      <p:sp>
        <p:nvSpPr>
          <p:cNvPr id="3" name="Θέση περιεχομένου 2"/>
          <p:cNvSpPr>
            <a:spLocks noGrp="1"/>
          </p:cNvSpPr>
          <p:nvPr>
            <p:ph sz="quarter" idx="1"/>
          </p:nvPr>
        </p:nvSpPr>
        <p:spPr>
          <a:xfrm>
            <a:off x="2987824" y="1484784"/>
            <a:ext cx="5817848" cy="4614264"/>
          </a:xfrm>
        </p:spPr>
        <p:txBody>
          <a:bodyPr>
            <a:normAutofit lnSpcReduction="10000"/>
          </a:bodyPr>
          <a:lstStyle/>
          <a:p>
            <a:pPr algn="just"/>
            <a:r>
              <a:rPr lang="el-GR" dirty="0"/>
              <a:t>Η διαταραχή αυτή του γραπτού λόγου και συγκεκριμένα της απόκτησης της ανάγνωσης είναι διαρκής. Εμφανίζεται, δηλαδή, στην παιδική ηλικία, όταν το παιδί </a:t>
            </a:r>
            <a:r>
              <a:rPr lang="el-GR" dirty="0" smtClean="0"/>
              <a:t>έρχεται </a:t>
            </a:r>
            <a:r>
              <a:rPr lang="el-GR" dirty="0"/>
              <a:t>για πρώτη φορά σε επαφή με τη γραπτή γλώσσα και διατηρείται – παρά τους διαφόρους τρόπους αντιμετώπισης που το παιδί έχει καταφέρει να αναπτύξει – και στην ενήλικη ζωή του (</a:t>
            </a:r>
            <a:r>
              <a:rPr lang="en-US" dirty="0"/>
              <a:t>S</a:t>
            </a:r>
            <a:r>
              <a:rPr lang="el-GR" dirty="0"/>
              <a:t>. </a:t>
            </a:r>
            <a:r>
              <a:rPr lang="en-US" dirty="0"/>
              <a:t>Valdois</a:t>
            </a:r>
            <a:r>
              <a:rPr lang="el-GR" dirty="0"/>
              <a:t>, 2002).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125"/>
            <a:ext cx="216024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09151">
            <a:off x="631058" y="2721348"/>
            <a:ext cx="2707077" cy="412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9822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TotalTime>
  <Words>1892</Words>
  <Application>Microsoft Office PowerPoint</Application>
  <PresentationFormat>Προβολή στην οθόνη (4:3)</PresentationFormat>
  <Paragraphs>94</Paragraphs>
  <Slides>34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Δικαιοσύνη</vt:lpstr>
      <vt:lpstr>Παραδοτέο έργο: Σχεδιασμός και Ανάπτυξη εξεταστικών δοκιμασιών για Άτομα με Αναπηρία</vt:lpstr>
      <vt:lpstr>ΘΕΜΑΤΙΚΗ:  ΜΑΘΗΣΙΑΚΕΣ ΔΥΣΚΟΛΙΕΣ</vt:lpstr>
      <vt:lpstr>Ο όρος «Μαθησιακές Δυσκολίες» </vt:lpstr>
      <vt:lpstr>Προσέχουμε ότι:</vt:lpstr>
      <vt:lpstr>Τρόπος εκδήλωσης ΜΔ</vt:lpstr>
      <vt:lpstr>Ταξινόμηση των ΜΔ</vt:lpstr>
      <vt:lpstr>ΟΡΙΣΜΟΣ ΤΗΣ ΔΥΣΛΕΞΙΑΣ</vt:lpstr>
      <vt:lpstr>ΟΡΙΣΜΟΣ ΤΗΣ ΔΥΣΛΕΞΙΑΣ</vt:lpstr>
      <vt:lpstr>Θέματα…της δυσλεξίας</vt:lpstr>
      <vt:lpstr>Θέματα…της δυσλεξίας</vt:lpstr>
      <vt:lpstr> Οι υπόλοιπες ειδικές μαθησιακές δυσκολίες είναι οι εξής:</vt:lpstr>
      <vt:lpstr>Όλες αυτές τις διαταραχές μπορούμε να τις συναντήσουμε μόνες τους. Πολλές φορές, όμως, τα όρια δεν είναι τόσο ξεκάθαρα και μια διαταραχή μπορεί να συνυπάρχει με μια άλλη ή και με περισσότερες. </vt:lpstr>
      <vt:lpstr> Η σημασία της διαφοροδιάγνωσης</vt:lpstr>
      <vt:lpstr>Η δυσλεξία ως ΕΜΔ</vt:lpstr>
      <vt:lpstr>Η υπόθεση ενός φωνολογικού ελλείμματος </vt:lpstr>
      <vt:lpstr>Η ακουστική υπόθεση </vt:lpstr>
      <vt:lpstr>Η οπτική υπόθεση</vt:lpstr>
      <vt:lpstr>Η κινητική υπόθεση</vt:lpstr>
      <vt:lpstr>Η χρονική υπόθεση</vt:lpstr>
      <vt:lpstr>Το μοντέλο της διπλής οδού</vt:lpstr>
      <vt:lpstr>Η λεκτική οδός</vt:lpstr>
      <vt:lpstr>Η λεκτική οδός</vt:lpstr>
      <vt:lpstr>Η αναλυτική οδός</vt:lpstr>
      <vt:lpstr>Η αναλυτική οδός</vt:lpstr>
      <vt:lpstr>Το σύστημα της λεκτικής με την αναλυτική οδό:</vt:lpstr>
      <vt:lpstr>Το σύστημα της λεκτικής με την αναλυτική οδό:</vt:lpstr>
      <vt:lpstr>Συνοδά συμπτώματα της δυσλεξίας</vt:lpstr>
      <vt:lpstr>Συνοδά συμπτώματα της δυσλεξίας</vt:lpstr>
      <vt:lpstr>Συνοδά συμπτώματα της δυσλεξίας</vt:lpstr>
      <vt:lpstr>Συνοδά συμπτώματα της δυσλεξίας</vt:lpstr>
      <vt:lpstr>Συνοδά συμπτώματα της δυσλεξίας</vt:lpstr>
      <vt:lpstr> </vt:lpstr>
      <vt:lpstr> </vt:lpstr>
      <vt:lpstr>Τέλος, πρέπει να γνωρίζουμε τους: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Παραδοτέο έργο: Σχεδιασμός και Ανάπτυξη εξεταστικών δοκιμασιών για Άτομα με Αναπηρία</dc:title>
  <dc:creator>Τhomai Alexiou</dc:creator>
  <cp:lastModifiedBy>FWS095</cp:lastModifiedBy>
  <cp:revision>19</cp:revision>
  <dcterms:created xsi:type="dcterms:W3CDTF">2014-11-27T19:43:37Z</dcterms:created>
  <dcterms:modified xsi:type="dcterms:W3CDTF">2016-08-09T07:51:12Z</dcterms:modified>
</cp:coreProperties>
</file>